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handoutMasterIdLst>
    <p:handoutMasterId r:id="rId49"/>
  </p:handoutMasterIdLst>
  <p:sldIdLst>
    <p:sldId id="382" r:id="rId2"/>
    <p:sldId id="360" r:id="rId3"/>
    <p:sldId id="344" r:id="rId4"/>
    <p:sldId id="293" r:id="rId5"/>
    <p:sldId id="357" r:id="rId6"/>
    <p:sldId id="310" r:id="rId7"/>
    <p:sldId id="309" r:id="rId8"/>
    <p:sldId id="308" r:id="rId9"/>
    <p:sldId id="362" r:id="rId10"/>
    <p:sldId id="363" r:id="rId11"/>
    <p:sldId id="390" r:id="rId12"/>
    <p:sldId id="404" r:id="rId13"/>
    <p:sldId id="405" r:id="rId14"/>
    <p:sldId id="406" r:id="rId15"/>
    <p:sldId id="311" r:id="rId16"/>
    <p:sldId id="356" r:id="rId17"/>
    <p:sldId id="347" r:id="rId18"/>
    <p:sldId id="318" r:id="rId19"/>
    <p:sldId id="407" r:id="rId20"/>
    <p:sldId id="375" r:id="rId21"/>
    <p:sldId id="348" r:id="rId22"/>
    <p:sldId id="312" r:id="rId23"/>
    <p:sldId id="314" r:id="rId24"/>
    <p:sldId id="410" r:id="rId25"/>
    <p:sldId id="408" r:id="rId26"/>
    <p:sldId id="349" r:id="rId27"/>
    <p:sldId id="316" r:id="rId28"/>
    <p:sldId id="393" r:id="rId29"/>
    <p:sldId id="386" r:id="rId30"/>
    <p:sldId id="395" r:id="rId31"/>
    <p:sldId id="396" r:id="rId32"/>
    <p:sldId id="397" r:id="rId33"/>
    <p:sldId id="409" r:id="rId34"/>
    <p:sldId id="315" r:id="rId35"/>
    <p:sldId id="391" r:id="rId36"/>
    <p:sldId id="392" r:id="rId37"/>
    <p:sldId id="339" r:id="rId38"/>
    <p:sldId id="384" r:id="rId39"/>
    <p:sldId id="343" r:id="rId40"/>
    <p:sldId id="398" r:id="rId41"/>
    <p:sldId id="399" r:id="rId42"/>
    <p:sldId id="401" r:id="rId43"/>
    <p:sldId id="400" r:id="rId44"/>
    <p:sldId id="402" r:id="rId45"/>
    <p:sldId id="403" r:id="rId46"/>
    <p:sldId id="377" r:id="rId47"/>
  </p:sldIdLst>
  <p:sldSz cx="11880850" cy="6840538"/>
  <p:notesSz cx="6797675" cy="9928225"/>
  <p:defaultTextStyle>
    <a:defPPr>
      <a:defRPr lang="ru-RU"/>
    </a:defPPr>
    <a:lvl1pPr marL="0" algn="l" defTabSz="1284989" rtl="0" eaLnBrk="1" latinLnBrk="0" hangingPunct="1">
      <a:defRPr sz="2500" kern="1200">
        <a:solidFill>
          <a:schemeClr val="tx1"/>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9"/>
    <a:srgbClr val="00759E"/>
    <a:srgbClr val="B8D0EE"/>
    <a:srgbClr val="7BA8DF"/>
    <a:srgbClr val="2D6BB5"/>
    <a:srgbClr val="23538D"/>
    <a:srgbClr val="1E4778"/>
    <a:srgbClr val="0000FF"/>
    <a:srgbClr val="66CC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Темный стиль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7118" autoAdjust="0"/>
  </p:normalViewPr>
  <p:slideViewPr>
    <p:cSldViewPr>
      <p:cViewPr>
        <p:scale>
          <a:sx n="100" d="100"/>
          <a:sy n="100" d="100"/>
        </p:scale>
        <p:origin x="-246" y="-72"/>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_____Microsoft_Excel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C:\Users\User13-10\Desktop\&#1087;&#1088;&#1077;&#1079;&#1077;&#1085;&#1090;&#1072;&#1094;&#1080;&#1103;\&#1080;&#1087;%20&#1086;&#1088;&#1075;&#1072;&#1085;&#1080;&#1079;&#1072;&#1094;&#1080;&#1080;.xlsx" TargetMode="External"/></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Excel10.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2.xml.rels><?xml version="1.0" encoding="UTF-8" standalone="yes"?>
<Relationships xmlns="http://schemas.openxmlformats.org/package/2006/relationships"><Relationship Id="rId2" Type="http://schemas.openxmlformats.org/officeDocument/2006/relationships/package" Target="../embeddings/_____Microsoft_Excel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_____Microsoft_Excel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_____Microsoft_Excel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_____Microsoft_Excel5.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_____Microsoft_Excel6.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_____Microsoft_Excel7.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_____Microsoft_Excel8.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1" Type="http://schemas.openxmlformats.org/officeDocument/2006/relationships/oleObject" Target="file:///C:\Users\User13-10\Desktop\&#1076;&#1080;&#1072;&#1075;&#1088;&#1072;&#1084;&#1084;&#1099;\&#1044;&#1080;&#1072;&#1075;&#1088;&#1072;&#1084;&#1084;&#1072;%203%20&#1074;%20Microsoft%20PowerPoin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8801244306188205E-2"/>
          <c:y val="7.9847643608587676E-2"/>
          <c:w val="0.72389567825797174"/>
          <c:h val="0.5931279585638175"/>
        </c:manualLayout>
      </c:layout>
      <c:barChart>
        <c:barDir val="col"/>
        <c:grouping val="clustered"/>
        <c:varyColors val="0"/>
        <c:ser>
          <c:idx val="0"/>
          <c:order val="0"/>
          <c:tx>
            <c:strRef>
              <c:f>'заработная плата'!$A$2</c:f>
              <c:strCache>
                <c:ptCount val="1"/>
                <c:pt idx="0">
                  <c:v>округ</c:v>
                </c:pt>
              </c:strCache>
            </c:strRef>
          </c:tx>
          <c:spPr>
            <a:solidFill>
              <a:srgbClr val="00B0F0"/>
            </a:solidFill>
            <a:ln>
              <a:solidFill>
                <a:sysClr val="window" lastClr="FFFFFF">
                  <a:lumMod val="50000"/>
                </a:sysClr>
              </a:solidFill>
            </a:ln>
          </c:spPr>
          <c:invertIfNegative val="0"/>
          <c:cat>
            <c:numRef>
              <c:f>'заработная плата'!$B$1:$D$1</c:f>
              <c:numCache>
                <c:formatCode>General</c:formatCode>
                <c:ptCount val="3"/>
                <c:pt idx="0">
                  <c:v>2021</c:v>
                </c:pt>
                <c:pt idx="1">
                  <c:v>2022</c:v>
                </c:pt>
                <c:pt idx="2">
                  <c:v>2023</c:v>
                </c:pt>
              </c:numCache>
            </c:numRef>
          </c:cat>
          <c:val>
            <c:numRef>
              <c:f>'заработная плата'!$B$2:$D$2</c:f>
              <c:numCache>
                <c:formatCode>General</c:formatCode>
                <c:ptCount val="3"/>
                <c:pt idx="0">
                  <c:v>38.9</c:v>
                </c:pt>
                <c:pt idx="1">
                  <c:v>41.378999999999998</c:v>
                </c:pt>
                <c:pt idx="2">
                  <c:v>45.101999999999997</c:v>
                </c:pt>
              </c:numCache>
            </c:numRef>
          </c:val>
        </c:ser>
        <c:ser>
          <c:idx val="1"/>
          <c:order val="1"/>
          <c:tx>
            <c:strRef>
              <c:f>'заработная плата'!$A$3</c:f>
              <c:strCache>
                <c:ptCount val="1"/>
                <c:pt idx="0">
                  <c:v>область</c:v>
                </c:pt>
              </c:strCache>
            </c:strRef>
          </c:tx>
          <c:spPr>
            <a:solidFill>
              <a:sysClr val="window" lastClr="FFFFFF">
                <a:lumMod val="65000"/>
              </a:sysClr>
            </a:solidFill>
            <a:ln>
              <a:solidFill>
                <a:sysClr val="window" lastClr="FFFFFF">
                  <a:lumMod val="50000"/>
                </a:sysClr>
              </a:solidFill>
            </a:ln>
          </c:spPr>
          <c:invertIfNegative val="0"/>
          <c:cat>
            <c:numRef>
              <c:f>'заработная плата'!$B$1:$D$1</c:f>
              <c:numCache>
                <c:formatCode>General</c:formatCode>
                <c:ptCount val="3"/>
                <c:pt idx="0">
                  <c:v>2021</c:v>
                </c:pt>
                <c:pt idx="1">
                  <c:v>2022</c:v>
                </c:pt>
                <c:pt idx="2">
                  <c:v>2023</c:v>
                </c:pt>
              </c:numCache>
            </c:numRef>
          </c:cat>
          <c:val>
            <c:numRef>
              <c:f>'заработная плата'!$B$3:$D$3</c:f>
              <c:numCache>
                <c:formatCode>0.0</c:formatCode>
                <c:ptCount val="3"/>
                <c:pt idx="0">
                  <c:v>50.658000000000001</c:v>
                </c:pt>
                <c:pt idx="1">
                  <c:v>53.58</c:v>
                </c:pt>
                <c:pt idx="2" formatCode="General">
                  <c:v>58.19</c:v>
                </c:pt>
              </c:numCache>
            </c:numRef>
          </c:val>
        </c:ser>
        <c:dLbls>
          <c:showLegendKey val="0"/>
          <c:showVal val="1"/>
          <c:showCatName val="0"/>
          <c:showSerName val="0"/>
          <c:showPercent val="0"/>
          <c:showBubbleSize val="0"/>
        </c:dLbls>
        <c:gapWidth val="150"/>
        <c:axId val="360761216"/>
        <c:axId val="155791360"/>
      </c:barChart>
      <c:catAx>
        <c:axId val="360761216"/>
        <c:scaling>
          <c:orientation val="minMax"/>
        </c:scaling>
        <c:delete val="0"/>
        <c:axPos val="b"/>
        <c:numFmt formatCode="General" sourceLinked="1"/>
        <c:majorTickMark val="out"/>
        <c:minorTickMark val="none"/>
        <c:tickLblPos val="nextTo"/>
        <c:crossAx val="155791360"/>
        <c:crosses val="autoZero"/>
        <c:auto val="1"/>
        <c:lblAlgn val="ctr"/>
        <c:lblOffset val="100"/>
        <c:noMultiLvlLbl val="0"/>
      </c:catAx>
      <c:valAx>
        <c:axId val="155791360"/>
        <c:scaling>
          <c:orientation val="minMax"/>
        </c:scaling>
        <c:delete val="1"/>
        <c:axPos val="l"/>
        <c:numFmt formatCode="General" sourceLinked="1"/>
        <c:majorTickMark val="out"/>
        <c:minorTickMark val="none"/>
        <c:tickLblPos val="none"/>
        <c:crossAx val="360761216"/>
        <c:crosses val="autoZero"/>
        <c:crossBetween val="between"/>
      </c:valAx>
    </c:plotArea>
    <c:legend>
      <c:legendPos val="r"/>
      <c:layout>
        <c:manualLayout>
          <c:xMode val="edge"/>
          <c:yMode val="edge"/>
          <c:x val="0.77680646594822778"/>
          <c:y val="0.16548981413846289"/>
          <c:w val="0.17733751805354955"/>
          <c:h val="0.26252327698844652"/>
        </c:manualLayout>
      </c:layout>
      <c:overlay val="0"/>
    </c:legend>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Лист1!$A$7</c:f>
              <c:strCache>
                <c:ptCount val="1"/>
                <c:pt idx="0">
                  <c:v>ип</c:v>
                </c:pt>
              </c:strCache>
            </c:strRef>
          </c:tx>
          <c:invertIfNegative val="0"/>
          <c:dLbls>
            <c:showLegendKey val="0"/>
            <c:showVal val="1"/>
            <c:showCatName val="0"/>
            <c:showSerName val="0"/>
            <c:showPercent val="0"/>
            <c:showBubbleSize val="0"/>
            <c:showLeaderLines val="0"/>
          </c:dLbls>
          <c:cat>
            <c:numRef>
              <c:f>Лист1!$B$6:$D$6</c:f>
              <c:numCache>
                <c:formatCode>General</c:formatCode>
                <c:ptCount val="3"/>
                <c:pt idx="0">
                  <c:v>2021</c:v>
                </c:pt>
                <c:pt idx="1">
                  <c:v>2022</c:v>
                </c:pt>
                <c:pt idx="2">
                  <c:v>2023</c:v>
                </c:pt>
              </c:numCache>
            </c:numRef>
          </c:cat>
          <c:val>
            <c:numRef>
              <c:f>Лист1!$B$7:$D$7</c:f>
              <c:numCache>
                <c:formatCode>General</c:formatCode>
                <c:ptCount val="3"/>
                <c:pt idx="0">
                  <c:v>297</c:v>
                </c:pt>
                <c:pt idx="1">
                  <c:v>270</c:v>
                </c:pt>
                <c:pt idx="2">
                  <c:v>294</c:v>
                </c:pt>
              </c:numCache>
            </c:numRef>
          </c:val>
        </c:ser>
        <c:ser>
          <c:idx val="1"/>
          <c:order val="1"/>
          <c:tx>
            <c:strRef>
              <c:f>Лист1!$A$8</c:f>
              <c:strCache>
                <c:ptCount val="1"/>
                <c:pt idx="0">
                  <c:v>организации</c:v>
                </c:pt>
              </c:strCache>
            </c:strRef>
          </c:tx>
          <c:spPr>
            <a:solidFill>
              <a:schemeClr val="bg1">
                <a:lumMod val="65000"/>
              </a:schemeClr>
            </a:solidFill>
          </c:spPr>
          <c:invertIfNegative val="0"/>
          <c:dLbls>
            <c:showLegendKey val="0"/>
            <c:showVal val="1"/>
            <c:showCatName val="0"/>
            <c:showSerName val="0"/>
            <c:showPercent val="0"/>
            <c:showBubbleSize val="0"/>
            <c:showLeaderLines val="0"/>
          </c:dLbls>
          <c:cat>
            <c:numRef>
              <c:f>Лист1!$B$6:$D$6</c:f>
              <c:numCache>
                <c:formatCode>General</c:formatCode>
                <c:ptCount val="3"/>
                <c:pt idx="0">
                  <c:v>2021</c:v>
                </c:pt>
                <c:pt idx="1">
                  <c:v>2022</c:v>
                </c:pt>
                <c:pt idx="2">
                  <c:v>2023</c:v>
                </c:pt>
              </c:numCache>
            </c:numRef>
          </c:cat>
          <c:val>
            <c:numRef>
              <c:f>Лист1!$B$8:$D$8</c:f>
              <c:numCache>
                <c:formatCode>General</c:formatCode>
                <c:ptCount val="3"/>
                <c:pt idx="0">
                  <c:v>146</c:v>
                </c:pt>
                <c:pt idx="1">
                  <c:v>151</c:v>
                </c:pt>
                <c:pt idx="2">
                  <c:v>153</c:v>
                </c:pt>
              </c:numCache>
            </c:numRef>
          </c:val>
        </c:ser>
        <c:dLbls>
          <c:showLegendKey val="0"/>
          <c:showVal val="0"/>
          <c:showCatName val="0"/>
          <c:showSerName val="0"/>
          <c:showPercent val="0"/>
          <c:showBubbleSize val="0"/>
        </c:dLbls>
        <c:gapWidth val="150"/>
        <c:axId val="195757952"/>
        <c:axId val="195759488"/>
      </c:barChart>
      <c:catAx>
        <c:axId val="195757952"/>
        <c:scaling>
          <c:orientation val="minMax"/>
        </c:scaling>
        <c:delete val="0"/>
        <c:axPos val="b"/>
        <c:numFmt formatCode="General" sourceLinked="1"/>
        <c:majorTickMark val="out"/>
        <c:minorTickMark val="none"/>
        <c:tickLblPos val="nextTo"/>
        <c:crossAx val="195759488"/>
        <c:crosses val="autoZero"/>
        <c:auto val="1"/>
        <c:lblAlgn val="ctr"/>
        <c:lblOffset val="100"/>
        <c:noMultiLvlLbl val="0"/>
      </c:catAx>
      <c:valAx>
        <c:axId val="195759488"/>
        <c:scaling>
          <c:orientation val="minMax"/>
        </c:scaling>
        <c:delete val="0"/>
        <c:axPos val="l"/>
        <c:majorGridlines/>
        <c:numFmt formatCode="General" sourceLinked="1"/>
        <c:majorTickMark val="out"/>
        <c:minorTickMark val="none"/>
        <c:tickLblPos val="nextTo"/>
        <c:crossAx val="19575795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Лист1!$B$1</c:f>
              <c:strCache>
                <c:ptCount val="1"/>
                <c:pt idx="0">
                  <c:v>Кол-во</c:v>
                </c:pt>
              </c:strCache>
            </c:strRef>
          </c:tx>
          <c:invertIfNegative val="0"/>
          <c:cat>
            <c:strRef>
              <c:f>Лист1!$A$2:$A$11</c:f>
              <c:strCache>
                <c:ptCount val="10"/>
                <c:pt idx="0">
                  <c:v>Здравоохранение/Медицина</c:v>
                </c:pt>
                <c:pt idx="1">
                  <c:v>Соц. Обслуживание и защита </c:v>
                </c:pt>
                <c:pt idx="2">
                  <c:v>Электроснабжение </c:v>
                </c:pt>
                <c:pt idx="3">
                  <c:v>Образование</c:v>
                </c:pt>
                <c:pt idx="4">
                  <c:v>Газ и топливо</c:v>
                </c:pt>
                <c:pt idx="5">
                  <c:v>Общественный транспорт</c:v>
                </c:pt>
                <c:pt idx="6">
                  <c:v>Мусор/Свалки/ТКО</c:v>
                </c:pt>
                <c:pt idx="7">
                  <c:v>Благоустройство </c:v>
                </c:pt>
                <c:pt idx="8">
                  <c:v>ЖКХ</c:v>
                </c:pt>
                <c:pt idx="9">
                  <c:v>Дороги</c:v>
                </c:pt>
              </c:strCache>
            </c:strRef>
          </c:cat>
          <c:val>
            <c:numRef>
              <c:f>Лист1!$B$2:$B$11</c:f>
              <c:numCache>
                <c:formatCode>General</c:formatCode>
                <c:ptCount val="10"/>
                <c:pt idx="0">
                  <c:v>0</c:v>
                </c:pt>
                <c:pt idx="1">
                  <c:v>0</c:v>
                </c:pt>
                <c:pt idx="2">
                  <c:v>15</c:v>
                </c:pt>
                <c:pt idx="3">
                  <c:v>17</c:v>
                </c:pt>
                <c:pt idx="4">
                  <c:v>26</c:v>
                </c:pt>
                <c:pt idx="5">
                  <c:v>56</c:v>
                </c:pt>
                <c:pt idx="6">
                  <c:v>78</c:v>
                </c:pt>
                <c:pt idx="7">
                  <c:v>147</c:v>
                </c:pt>
                <c:pt idx="8">
                  <c:v>163</c:v>
                </c:pt>
                <c:pt idx="9">
                  <c:v>273</c:v>
                </c:pt>
              </c:numCache>
            </c:numRef>
          </c:val>
        </c:ser>
        <c:dLbls>
          <c:showLegendKey val="0"/>
          <c:showVal val="1"/>
          <c:showCatName val="0"/>
          <c:showSerName val="0"/>
          <c:showPercent val="0"/>
          <c:showBubbleSize val="0"/>
        </c:dLbls>
        <c:gapWidth val="150"/>
        <c:overlap val="-25"/>
        <c:axId val="213132032"/>
        <c:axId val="213133568"/>
      </c:barChart>
      <c:catAx>
        <c:axId val="213132032"/>
        <c:scaling>
          <c:orientation val="minMax"/>
        </c:scaling>
        <c:delete val="0"/>
        <c:axPos val="l"/>
        <c:majorTickMark val="none"/>
        <c:minorTickMark val="none"/>
        <c:tickLblPos val="nextTo"/>
        <c:crossAx val="213133568"/>
        <c:crosses val="autoZero"/>
        <c:auto val="1"/>
        <c:lblAlgn val="ctr"/>
        <c:lblOffset val="100"/>
        <c:noMultiLvlLbl val="0"/>
      </c:catAx>
      <c:valAx>
        <c:axId val="213133568"/>
        <c:scaling>
          <c:orientation val="minMax"/>
        </c:scaling>
        <c:delete val="1"/>
        <c:axPos val="b"/>
        <c:numFmt formatCode="General" sourceLinked="1"/>
        <c:majorTickMark val="none"/>
        <c:minorTickMark val="none"/>
        <c:tickLblPos val="nextTo"/>
        <c:crossAx val="213132032"/>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ru-RU"/>
              <a:t>Дороги</a:t>
            </a:r>
          </a:p>
        </c:rich>
      </c:tx>
      <c:layout>
        <c:manualLayout>
          <c:xMode val="edge"/>
          <c:yMode val="edge"/>
          <c:x val="1.4701224846894139E-2"/>
          <c:y val="7.3032666496986295E-2"/>
        </c:manualLayout>
      </c:layout>
      <c:overlay val="0"/>
    </c:title>
    <c:autoTitleDeleted val="0"/>
    <c:plotArea>
      <c:layout/>
      <c:barChart>
        <c:barDir val="bar"/>
        <c:grouping val="clustered"/>
        <c:varyColors val="0"/>
        <c:ser>
          <c:idx val="0"/>
          <c:order val="0"/>
          <c:invertIfNegative val="0"/>
          <c:cat>
            <c:strRef>
              <c:f>Лист1!$A$14:$A$16</c:f>
              <c:strCache>
                <c:ptCount val="3"/>
                <c:pt idx="0">
                  <c:v>Очистка, ремонт, строительство тратуаров </c:v>
                </c:pt>
                <c:pt idx="1">
                  <c:v>Ремонт дорог</c:v>
                </c:pt>
                <c:pt idx="2">
                  <c:v>Содержание дорог</c:v>
                </c:pt>
              </c:strCache>
            </c:strRef>
          </c:cat>
          <c:val>
            <c:numRef>
              <c:f>Лист1!$B$14:$B$16</c:f>
              <c:numCache>
                <c:formatCode>General</c:formatCode>
                <c:ptCount val="3"/>
                <c:pt idx="0">
                  <c:v>23</c:v>
                </c:pt>
                <c:pt idx="1">
                  <c:v>96</c:v>
                </c:pt>
                <c:pt idx="2">
                  <c:v>149</c:v>
                </c:pt>
              </c:numCache>
            </c:numRef>
          </c:val>
        </c:ser>
        <c:dLbls>
          <c:showLegendKey val="0"/>
          <c:showVal val="1"/>
          <c:showCatName val="0"/>
          <c:showSerName val="0"/>
          <c:showPercent val="0"/>
          <c:showBubbleSize val="0"/>
        </c:dLbls>
        <c:gapWidth val="150"/>
        <c:overlap val="-25"/>
        <c:axId val="213190912"/>
        <c:axId val="213194240"/>
      </c:barChart>
      <c:catAx>
        <c:axId val="213190912"/>
        <c:scaling>
          <c:orientation val="minMax"/>
        </c:scaling>
        <c:delete val="0"/>
        <c:axPos val="l"/>
        <c:majorTickMark val="none"/>
        <c:minorTickMark val="none"/>
        <c:tickLblPos val="nextTo"/>
        <c:crossAx val="213194240"/>
        <c:crosses val="autoZero"/>
        <c:auto val="1"/>
        <c:lblAlgn val="ctr"/>
        <c:lblOffset val="100"/>
        <c:noMultiLvlLbl val="0"/>
      </c:catAx>
      <c:valAx>
        <c:axId val="213194240"/>
        <c:scaling>
          <c:orientation val="minMax"/>
        </c:scaling>
        <c:delete val="1"/>
        <c:axPos val="b"/>
        <c:numFmt formatCode="General" sourceLinked="1"/>
        <c:majorTickMark val="none"/>
        <c:minorTickMark val="none"/>
        <c:tickLblPos val="nextTo"/>
        <c:crossAx val="213190912"/>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a:t>Благоустройство</a:t>
            </a:r>
          </a:p>
        </c:rich>
      </c:tx>
      <c:layout>
        <c:manualLayout>
          <c:xMode val="edge"/>
          <c:yMode val="edge"/>
          <c:x val="2.6340332458442677E-2"/>
          <c:y val="9.6993080462268594E-2"/>
        </c:manualLayout>
      </c:layout>
      <c:overlay val="0"/>
    </c:title>
    <c:autoTitleDeleted val="0"/>
    <c:plotArea>
      <c:layout/>
      <c:barChart>
        <c:barDir val="bar"/>
        <c:grouping val="clustered"/>
        <c:varyColors val="0"/>
        <c:ser>
          <c:idx val="0"/>
          <c:order val="0"/>
          <c:invertIfNegative val="0"/>
          <c:cat>
            <c:strRef>
              <c:f>Лист1!$A$19:$A$22</c:f>
              <c:strCache>
                <c:ptCount val="4"/>
                <c:pt idx="0">
                  <c:v>Ремонт дворовых территорий, детских площадок и др.</c:v>
                </c:pt>
                <c:pt idx="1">
                  <c:v>Уличное освещение</c:v>
                </c:pt>
                <c:pt idx="2">
                  <c:v>Строительство моста</c:v>
                </c:pt>
                <c:pt idx="3">
                  <c:v>Различные обращения по мелким объектам городской инфраструктуры</c:v>
                </c:pt>
              </c:strCache>
            </c:strRef>
          </c:cat>
          <c:val>
            <c:numRef>
              <c:f>Лист1!$B$19:$B$22</c:f>
              <c:numCache>
                <c:formatCode>General</c:formatCode>
                <c:ptCount val="4"/>
                <c:pt idx="0">
                  <c:v>23</c:v>
                </c:pt>
                <c:pt idx="1">
                  <c:v>31</c:v>
                </c:pt>
                <c:pt idx="2">
                  <c:v>37</c:v>
                </c:pt>
                <c:pt idx="3">
                  <c:v>37</c:v>
                </c:pt>
              </c:numCache>
            </c:numRef>
          </c:val>
        </c:ser>
        <c:dLbls>
          <c:showLegendKey val="0"/>
          <c:showVal val="1"/>
          <c:showCatName val="0"/>
          <c:showSerName val="0"/>
          <c:showPercent val="0"/>
          <c:showBubbleSize val="0"/>
        </c:dLbls>
        <c:gapWidth val="150"/>
        <c:overlap val="-25"/>
        <c:axId val="213310464"/>
        <c:axId val="213320448"/>
      </c:barChart>
      <c:catAx>
        <c:axId val="213310464"/>
        <c:scaling>
          <c:orientation val="minMax"/>
        </c:scaling>
        <c:delete val="0"/>
        <c:axPos val="l"/>
        <c:majorTickMark val="none"/>
        <c:minorTickMark val="none"/>
        <c:tickLblPos val="nextTo"/>
        <c:crossAx val="213320448"/>
        <c:crosses val="autoZero"/>
        <c:auto val="1"/>
        <c:lblAlgn val="ctr"/>
        <c:lblOffset val="100"/>
        <c:noMultiLvlLbl val="0"/>
      </c:catAx>
      <c:valAx>
        <c:axId val="213320448"/>
        <c:scaling>
          <c:orientation val="minMax"/>
        </c:scaling>
        <c:delete val="1"/>
        <c:axPos val="b"/>
        <c:numFmt formatCode="General" sourceLinked="1"/>
        <c:majorTickMark val="out"/>
        <c:minorTickMark val="none"/>
        <c:tickLblPos val="nextTo"/>
        <c:crossAx val="213310464"/>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a:t>ЖКХ</a:t>
            </a:r>
          </a:p>
        </c:rich>
      </c:tx>
      <c:layout>
        <c:manualLayout>
          <c:xMode val="edge"/>
          <c:yMode val="edge"/>
          <c:x val="3.4673665791776012E-2"/>
          <c:y val="3.7037037037037035E-2"/>
        </c:manualLayout>
      </c:layout>
      <c:overlay val="0"/>
    </c:title>
    <c:autoTitleDeleted val="0"/>
    <c:plotArea>
      <c:layout/>
      <c:barChart>
        <c:barDir val="bar"/>
        <c:grouping val="clustered"/>
        <c:varyColors val="0"/>
        <c:ser>
          <c:idx val="0"/>
          <c:order val="0"/>
          <c:invertIfNegative val="0"/>
          <c:cat>
            <c:strRef>
              <c:f>Лист1!$A$25:$A$27</c:f>
              <c:strCache>
                <c:ptCount val="3"/>
                <c:pt idx="0">
                  <c:v>Предоставление жилья (переселение из ветхого и аварийного)</c:v>
                </c:pt>
                <c:pt idx="1">
                  <c:v>Работа УК(коммунальные услгуи, необходимость ремонта)</c:v>
                </c:pt>
                <c:pt idx="2">
                  <c:v>Водоснабжение и колодцы</c:v>
                </c:pt>
              </c:strCache>
            </c:strRef>
          </c:cat>
          <c:val>
            <c:numRef>
              <c:f>Лист1!$B$25:$B$27</c:f>
              <c:numCache>
                <c:formatCode>General</c:formatCode>
                <c:ptCount val="3"/>
                <c:pt idx="0">
                  <c:v>41</c:v>
                </c:pt>
                <c:pt idx="1">
                  <c:v>50</c:v>
                </c:pt>
                <c:pt idx="2">
                  <c:v>72</c:v>
                </c:pt>
              </c:numCache>
            </c:numRef>
          </c:val>
        </c:ser>
        <c:dLbls>
          <c:showLegendKey val="0"/>
          <c:showVal val="1"/>
          <c:showCatName val="0"/>
          <c:showSerName val="0"/>
          <c:showPercent val="0"/>
          <c:showBubbleSize val="0"/>
        </c:dLbls>
        <c:gapWidth val="150"/>
        <c:overlap val="-25"/>
        <c:axId val="213555072"/>
        <c:axId val="213569536"/>
      </c:barChart>
      <c:catAx>
        <c:axId val="213555072"/>
        <c:scaling>
          <c:orientation val="minMax"/>
        </c:scaling>
        <c:delete val="0"/>
        <c:axPos val="l"/>
        <c:majorTickMark val="none"/>
        <c:minorTickMark val="none"/>
        <c:tickLblPos val="nextTo"/>
        <c:crossAx val="213569536"/>
        <c:crosses val="autoZero"/>
        <c:auto val="1"/>
        <c:lblAlgn val="ctr"/>
        <c:lblOffset val="100"/>
        <c:noMultiLvlLbl val="0"/>
      </c:catAx>
      <c:valAx>
        <c:axId val="213569536"/>
        <c:scaling>
          <c:orientation val="minMax"/>
        </c:scaling>
        <c:delete val="1"/>
        <c:axPos val="b"/>
        <c:numFmt formatCode="General" sourceLinked="1"/>
        <c:majorTickMark val="out"/>
        <c:minorTickMark val="none"/>
        <c:tickLblPos val="nextTo"/>
        <c:crossAx val="21355507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552823646886197E-2"/>
          <c:y val="0.15837836077703782"/>
          <c:w val="0.72586927632716491"/>
          <c:h val="0.61239840679405777"/>
        </c:manualLayout>
      </c:layout>
      <c:barChart>
        <c:barDir val="col"/>
        <c:grouping val="clustered"/>
        <c:varyColors val="0"/>
        <c:ser>
          <c:idx val="0"/>
          <c:order val="0"/>
          <c:tx>
            <c:strRef>
              <c:f>безработица!$B$8</c:f>
              <c:strCache>
                <c:ptCount val="1"/>
                <c:pt idx="0">
                  <c:v>округ</c:v>
                </c:pt>
              </c:strCache>
            </c:strRef>
          </c:tx>
          <c:spPr>
            <a:solidFill>
              <a:srgbClr val="00759E"/>
            </a:solidFill>
            <a:ln>
              <a:solidFill>
                <a:sysClr val="window" lastClr="FFFFFF">
                  <a:lumMod val="50000"/>
                </a:sysClr>
              </a:solidFill>
            </a:ln>
          </c:spPr>
          <c:invertIfNegative val="0"/>
          <c:cat>
            <c:numRef>
              <c:f>безработица!$A$9:$A$12</c:f>
              <c:numCache>
                <c:formatCode>General</c:formatCode>
                <c:ptCount val="4"/>
                <c:pt idx="0">
                  <c:v>2021</c:v>
                </c:pt>
                <c:pt idx="1">
                  <c:v>2022</c:v>
                </c:pt>
                <c:pt idx="2">
                  <c:v>2023</c:v>
                </c:pt>
              </c:numCache>
            </c:numRef>
          </c:cat>
          <c:val>
            <c:numRef>
              <c:f>безработица!$B$9:$B$12</c:f>
              <c:numCache>
                <c:formatCode>General</c:formatCode>
                <c:ptCount val="4"/>
                <c:pt idx="0">
                  <c:v>0.8</c:v>
                </c:pt>
                <c:pt idx="1">
                  <c:v>0.95</c:v>
                </c:pt>
                <c:pt idx="2">
                  <c:v>0.7</c:v>
                </c:pt>
              </c:numCache>
            </c:numRef>
          </c:val>
        </c:ser>
        <c:ser>
          <c:idx val="1"/>
          <c:order val="1"/>
          <c:tx>
            <c:strRef>
              <c:f>безработица!$C$8</c:f>
              <c:strCache>
                <c:ptCount val="1"/>
                <c:pt idx="0">
                  <c:v>область</c:v>
                </c:pt>
              </c:strCache>
            </c:strRef>
          </c:tx>
          <c:spPr>
            <a:solidFill>
              <a:sysClr val="window" lastClr="FFFFFF">
                <a:lumMod val="65000"/>
              </a:sysClr>
            </a:solidFill>
            <a:ln>
              <a:solidFill>
                <a:sysClr val="window" lastClr="FFFFFF">
                  <a:lumMod val="50000"/>
                </a:sysClr>
              </a:solidFill>
            </a:ln>
          </c:spPr>
          <c:invertIfNegative val="0"/>
          <c:cat>
            <c:numRef>
              <c:f>безработица!$A$9:$A$12</c:f>
              <c:numCache>
                <c:formatCode>General</c:formatCode>
                <c:ptCount val="4"/>
                <c:pt idx="0">
                  <c:v>2021</c:v>
                </c:pt>
                <c:pt idx="1">
                  <c:v>2022</c:v>
                </c:pt>
                <c:pt idx="2">
                  <c:v>2023</c:v>
                </c:pt>
              </c:numCache>
            </c:numRef>
          </c:cat>
          <c:val>
            <c:numRef>
              <c:f>безработица!$C$9:$C$12</c:f>
              <c:numCache>
                <c:formatCode>General</c:formatCode>
                <c:ptCount val="4"/>
                <c:pt idx="0">
                  <c:v>1.2</c:v>
                </c:pt>
                <c:pt idx="1">
                  <c:v>0.9</c:v>
                </c:pt>
                <c:pt idx="2">
                  <c:v>0.8</c:v>
                </c:pt>
              </c:numCache>
            </c:numRef>
          </c:val>
        </c:ser>
        <c:dLbls>
          <c:showLegendKey val="0"/>
          <c:showVal val="1"/>
          <c:showCatName val="0"/>
          <c:showSerName val="0"/>
          <c:showPercent val="0"/>
          <c:showBubbleSize val="0"/>
        </c:dLbls>
        <c:gapWidth val="75"/>
        <c:axId val="155960832"/>
        <c:axId val="155962368"/>
      </c:barChart>
      <c:catAx>
        <c:axId val="155960832"/>
        <c:scaling>
          <c:orientation val="minMax"/>
        </c:scaling>
        <c:delete val="0"/>
        <c:axPos val="b"/>
        <c:numFmt formatCode="General" sourceLinked="1"/>
        <c:majorTickMark val="none"/>
        <c:minorTickMark val="none"/>
        <c:tickLblPos val="nextTo"/>
        <c:crossAx val="155962368"/>
        <c:crosses val="autoZero"/>
        <c:auto val="1"/>
        <c:lblAlgn val="ctr"/>
        <c:lblOffset val="100"/>
        <c:noMultiLvlLbl val="0"/>
      </c:catAx>
      <c:valAx>
        <c:axId val="155962368"/>
        <c:scaling>
          <c:orientation val="minMax"/>
        </c:scaling>
        <c:delete val="1"/>
        <c:axPos val="l"/>
        <c:numFmt formatCode="General" sourceLinked="1"/>
        <c:majorTickMark val="none"/>
        <c:minorTickMark val="none"/>
        <c:tickLblPos val="none"/>
        <c:crossAx val="155960832"/>
        <c:crosses val="autoZero"/>
        <c:crossBetween val="between"/>
      </c:valAx>
    </c:plotArea>
    <c:legend>
      <c:legendPos val="r"/>
      <c:layout>
        <c:manualLayout>
          <c:xMode val="edge"/>
          <c:yMode val="edge"/>
          <c:x val="0.77489968483209315"/>
          <c:y val="0.34089175469505928"/>
          <c:w val="0.17606990666297886"/>
          <c:h val="0.31821579779115544"/>
        </c:manualLayout>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6593096294588824E-2"/>
          <c:y val="9.0457515049698026E-2"/>
          <c:w val="0.71356941162911336"/>
          <c:h val="0.51392947456655691"/>
        </c:manualLayout>
      </c:layout>
      <c:barChart>
        <c:barDir val="col"/>
        <c:grouping val="clustered"/>
        <c:varyColors val="0"/>
        <c:ser>
          <c:idx val="0"/>
          <c:order val="0"/>
          <c:tx>
            <c:strRef>
              <c:f>инвестиции!$A$8</c:f>
              <c:strCache>
                <c:ptCount val="1"/>
                <c:pt idx="0">
                  <c:v>округ</c:v>
                </c:pt>
              </c:strCache>
            </c:strRef>
          </c:tx>
          <c:spPr>
            <a:solidFill>
              <a:srgbClr val="00B0F0"/>
            </a:solidFill>
            <a:ln>
              <a:solidFill>
                <a:sysClr val="window" lastClr="FFFFFF">
                  <a:lumMod val="50000"/>
                </a:sysClr>
              </a:solidFill>
            </a:ln>
          </c:spPr>
          <c:invertIfNegative val="0"/>
          <c:cat>
            <c:numRef>
              <c:f>инвестиции!$B$7:$D$7</c:f>
              <c:numCache>
                <c:formatCode>General</c:formatCode>
                <c:ptCount val="3"/>
                <c:pt idx="0">
                  <c:v>2021</c:v>
                </c:pt>
                <c:pt idx="1">
                  <c:v>2022</c:v>
                </c:pt>
                <c:pt idx="2">
                  <c:v>2023</c:v>
                </c:pt>
              </c:numCache>
            </c:numRef>
          </c:cat>
          <c:val>
            <c:numRef>
              <c:f>инвестиции!$B$8:$D$8</c:f>
              <c:numCache>
                <c:formatCode>0.0</c:formatCode>
                <c:ptCount val="3"/>
                <c:pt idx="0">
                  <c:v>2.2999999999999998</c:v>
                </c:pt>
                <c:pt idx="1">
                  <c:v>6.7</c:v>
                </c:pt>
                <c:pt idx="2">
                  <c:v>7.57</c:v>
                </c:pt>
              </c:numCache>
            </c:numRef>
          </c:val>
        </c:ser>
        <c:ser>
          <c:idx val="1"/>
          <c:order val="1"/>
          <c:tx>
            <c:strRef>
              <c:f>инвестиции!$A$9</c:f>
              <c:strCache>
                <c:ptCount val="1"/>
                <c:pt idx="0">
                  <c:v>область</c:v>
                </c:pt>
              </c:strCache>
            </c:strRef>
          </c:tx>
          <c:spPr>
            <a:solidFill>
              <a:sysClr val="window" lastClr="FFFFFF">
                <a:lumMod val="65000"/>
              </a:sysClr>
            </a:solidFill>
            <a:ln>
              <a:solidFill>
                <a:sysClr val="window" lastClr="FFFFFF">
                  <a:lumMod val="50000"/>
                </a:sysClr>
              </a:solidFill>
            </a:ln>
          </c:spPr>
          <c:invertIfNegative val="0"/>
          <c:cat>
            <c:numRef>
              <c:f>инвестиции!$B$7:$D$7</c:f>
              <c:numCache>
                <c:formatCode>General</c:formatCode>
                <c:ptCount val="3"/>
                <c:pt idx="0">
                  <c:v>2021</c:v>
                </c:pt>
                <c:pt idx="1">
                  <c:v>2022</c:v>
                </c:pt>
                <c:pt idx="2">
                  <c:v>2023</c:v>
                </c:pt>
              </c:numCache>
            </c:numRef>
          </c:cat>
          <c:val>
            <c:numRef>
              <c:f>инвестиции!$B$9:$D$9</c:f>
              <c:numCache>
                <c:formatCode>0.0</c:formatCode>
                <c:ptCount val="3"/>
                <c:pt idx="0">
                  <c:v>89.727000000000004</c:v>
                </c:pt>
                <c:pt idx="1">
                  <c:v>94.587999999999994</c:v>
                </c:pt>
                <c:pt idx="2">
                  <c:v>150</c:v>
                </c:pt>
              </c:numCache>
            </c:numRef>
          </c:val>
        </c:ser>
        <c:dLbls>
          <c:showLegendKey val="0"/>
          <c:showVal val="1"/>
          <c:showCatName val="0"/>
          <c:showSerName val="0"/>
          <c:showPercent val="0"/>
          <c:showBubbleSize val="0"/>
        </c:dLbls>
        <c:gapWidth val="75"/>
        <c:axId val="157045504"/>
        <c:axId val="157047040"/>
      </c:barChart>
      <c:catAx>
        <c:axId val="157045504"/>
        <c:scaling>
          <c:orientation val="minMax"/>
        </c:scaling>
        <c:delete val="0"/>
        <c:axPos val="b"/>
        <c:numFmt formatCode="General" sourceLinked="1"/>
        <c:majorTickMark val="none"/>
        <c:minorTickMark val="none"/>
        <c:tickLblPos val="nextTo"/>
        <c:crossAx val="157047040"/>
        <c:crosses val="autoZero"/>
        <c:auto val="1"/>
        <c:lblAlgn val="ctr"/>
        <c:lblOffset val="100"/>
        <c:noMultiLvlLbl val="0"/>
      </c:catAx>
      <c:valAx>
        <c:axId val="157047040"/>
        <c:scaling>
          <c:orientation val="minMax"/>
        </c:scaling>
        <c:delete val="1"/>
        <c:axPos val="l"/>
        <c:numFmt formatCode="0.0" sourceLinked="1"/>
        <c:majorTickMark val="none"/>
        <c:minorTickMark val="none"/>
        <c:tickLblPos val="none"/>
        <c:crossAx val="157045504"/>
        <c:crosses val="autoZero"/>
        <c:crossBetween val="between"/>
      </c:valAx>
    </c:plotArea>
    <c:legend>
      <c:legendPos val="r"/>
      <c:layout>
        <c:manualLayout>
          <c:xMode val="edge"/>
          <c:yMode val="edge"/>
          <c:x val="0.75016250792370198"/>
          <c:y val="0.22260859691026416"/>
          <c:w val="0.18396991874603824"/>
          <c:h val="0.35723057754244453"/>
        </c:manualLayout>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643541572916705"/>
          <c:y val="8.9246071927095508E-2"/>
          <c:w val="0.69497287914343864"/>
          <c:h val="0.61056259522721923"/>
        </c:manualLayout>
      </c:layout>
      <c:barChart>
        <c:barDir val="bar"/>
        <c:grouping val="clustered"/>
        <c:varyColors val="0"/>
        <c:ser>
          <c:idx val="0"/>
          <c:order val="0"/>
          <c:tx>
            <c:strRef>
              <c:f>бюджет!$A$3</c:f>
              <c:strCache>
                <c:ptCount val="1"/>
                <c:pt idx="0">
                  <c:v>округ</c:v>
                </c:pt>
              </c:strCache>
            </c:strRef>
          </c:tx>
          <c:spPr>
            <a:solidFill>
              <a:srgbClr val="00759E"/>
            </a:solidFill>
            <a:ln>
              <a:solidFill>
                <a:sysClr val="window" lastClr="FFFFFF">
                  <a:lumMod val="50000"/>
                </a:sysClr>
              </a:solidFill>
            </a:ln>
          </c:spPr>
          <c:invertIfNegative val="0"/>
          <c:cat>
            <c:numRef>
              <c:f>бюджет!$B$2:$D$2</c:f>
              <c:numCache>
                <c:formatCode>0</c:formatCode>
                <c:ptCount val="3"/>
                <c:pt idx="0">
                  <c:v>2021</c:v>
                </c:pt>
                <c:pt idx="1">
                  <c:v>2022</c:v>
                </c:pt>
                <c:pt idx="2">
                  <c:v>2023</c:v>
                </c:pt>
              </c:numCache>
            </c:numRef>
          </c:cat>
          <c:val>
            <c:numRef>
              <c:f>бюджет!$B$3:$D$3</c:f>
              <c:numCache>
                <c:formatCode>0.0</c:formatCode>
                <c:ptCount val="3"/>
                <c:pt idx="0">
                  <c:v>7.5</c:v>
                </c:pt>
                <c:pt idx="1">
                  <c:v>7.9</c:v>
                </c:pt>
                <c:pt idx="2">
                  <c:v>9.17</c:v>
                </c:pt>
              </c:numCache>
            </c:numRef>
          </c:val>
        </c:ser>
        <c:ser>
          <c:idx val="1"/>
          <c:order val="1"/>
          <c:tx>
            <c:strRef>
              <c:f>бюджет!$A$4</c:f>
              <c:strCache>
                <c:ptCount val="1"/>
                <c:pt idx="0">
                  <c:v>область</c:v>
                </c:pt>
              </c:strCache>
            </c:strRef>
          </c:tx>
          <c:spPr>
            <a:solidFill>
              <a:sysClr val="window" lastClr="FFFFFF">
                <a:lumMod val="65000"/>
              </a:sysClr>
            </a:solidFill>
            <a:ln>
              <a:solidFill>
                <a:sysClr val="window" lastClr="FFFFFF">
                  <a:lumMod val="50000"/>
                </a:sysClr>
              </a:solidFill>
            </a:ln>
          </c:spPr>
          <c:invertIfNegative val="0"/>
          <c:cat>
            <c:numRef>
              <c:f>бюджет!$B$2:$D$2</c:f>
              <c:numCache>
                <c:formatCode>0</c:formatCode>
                <c:ptCount val="3"/>
                <c:pt idx="0">
                  <c:v>2021</c:v>
                </c:pt>
                <c:pt idx="1">
                  <c:v>2022</c:v>
                </c:pt>
                <c:pt idx="2">
                  <c:v>2023</c:v>
                </c:pt>
              </c:numCache>
            </c:numRef>
          </c:cat>
          <c:val>
            <c:numRef>
              <c:f>бюджет!$B$4:$D$4</c:f>
              <c:numCache>
                <c:formatCode>0.0</c:formatCode>
                <c:ptCount val="3"/>
                <c:pt idx="0">
                  <c:v>8.1059999999999999</c:v>
                </c:pt>
                <c:pt idx="1">
                  <c:v>11.811999999999999</c:v>
                </c:pt>
                <c:pt idx="2">
                  <c:v>11.811999999999999</c:v>
                </c:pt>
              </c:numCache>
            </c:numRef>
          </c:val>
        </c:ser>
        <c:dLbls>
          <c:showLegendKey val="0"/>
          <c:showVal val="1"/>
          <c:showCatName val="0"/>
          <c:showSerName val="0"/>
          <c:showPercent val="0"/>
          <c:showBubbleSize val="0"/>
        </c:dLbls>
        <c:gapWidth val="75"/>
        <c:axId val="158105600"/>
        <c:axId val="158107136"/>
      </c:barChart>
      <c:catAx>
        <c:axId val="158105600"/>
        <c:scaling>
          <c:orientation val="minMax"/>
        </c:scaling>
        <c:delete val="0"/>
        <c:axPos val="l"/>
        <c:numFmt formatCode="0" sourceLinked="1"/>
        <c:majorTickMark val="none"/>
        <c:minorTickMark val="none"/>
        <c:tickLblPos val="nextTo"/>
        <c:crossAx val="158107136"/>
        <c:crosses val="autoZero"/>
        <c:auto val="1"/>
        <c:lblAlgn val="ctr"/>
        <c:lblOffset val="100"/>
        <c:noMultiLvlLbl val="0"/>
      </c:catAx>
      <c:valAx>
        <c:axId val="158107136"/>
        <c:scaling>
          <c:orientation val="minMax"/>
        </c:scaling>
        <c:delete val="1"/>
        <c:axPos val="b"/>
        <c:numFmt formatCode="0.0" sourceLinked="1"/>
        <c:majorTickMark val="none"/>
        <c:minorTickMark val="none"/>
        <c:tickLblPos val="none"/>
        <c:crossAx val="158105600"/>
        <c:crosses val="autoZero"/>
        <c:crossBetween val="between"/>
      </c:valAx>
    </c:plotArea>
    <c:legend>
      <c:legendPos val="r"/>
      <c:layout>
        <c:manualLayout>
          <c:xMode val="edge"/>
          <c:yMode val="edge"/>
          <c:x val="0.6124827531063004"/>
          <c:y val="0.43506086556551815"/>
          <c:w val="0.14840835809572137"/>
          <c:h val="0.28961851314711068"/>
        </c:manualLayout>
      </c:layout>
      <c:overlay val="0"/>
    </c:legend>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6224000927273428E-2"/>
          <c:y val="0.12719628394975827"/>
          <c:w val="0.84666181565289111"/>
          <c:h val="0.4903140003415799"/>
        </c:manualLayout>
      </c:layout>
      <c:barChart>
        <c:barDir val="col"/>
        <c:grouping val="clustered"/>
        <c:varyColors val="0"/>
        <c:ser>
          <c:idx val="0"/>
          <c:order val="0"/>
          <c:tx>
            <c:strRef>
              <c:f>демография!$A$2</c:f>
              <c:strCache>
                <c:ptCount val="1"/>
                <c:pt idx="0">
                  <c:v>всего </c:v>
                </c:pt>
              </c:strCache>
            </c:strRef>
          </c:tx>
          <c:spPr>
            <a:solidFill>
              <a:srgbClr val="00B0F0"/>
            </a:solidFill>
            <a:ln>
              <a:solidFill>
                <a:sysClr val="window" lastClr="FFFFFF">
                  <a:lumMod val="50000"/>
                </a:sysClr>
              </a:solidFill>
            </a:ln>
          </c:spPr>
          <c:invertIfNegative val="0"/>
          <c:dPt>
            <c:idx val="0"/>
            <c:invertIfNegative val="0"/>
            <c:bubble3D val="0"/>
            <c:spPr>
              <a:solidFill>
                <a:srgbClr val="00B0F0"/>
              </a:solidFill>
              <a:ln>
                <a:solidFill>
                  <a:sysClr val="window" lastClr="FFFFFF">
                    <a:lumMod val="50000"/>
                  </a:sysClr>
                </a:solidFill>
              </a:ln>
            </c:spPr>
          </c:dPt>
          <c:dLbls>
            <c:txPr>
              <a:bodyPr/>
              <a:lstStyle/>
              <a:p>
                <a:pPr>
                  <a:defRPr>
                    <a:solidFill>
                      <a:sysClr val="windowText" lastClr="000000"/>
                    </a:solidFill>
                  </a:defRPr>
                </a:pPr>
                <a:endParaRPr lang="ru-RU"/>
              </a:p>
            </c:txPr>
            <c:dLblPos val="outEnd"/>
            <c:showLegendKey val="0"/>
            <c:showVal val="1"/>
            <c:showCatName val="0"/>
            <c:showSerName val="0"/>
            <c:showPercent val="0"/>
            <c:showBubbleSize val="0"/>
            <c:showLeaderLines val="0"/>
          </c:dLbls>
          <c:cat>
            <c:numRef>
              <c:f>демография!$B$1:$D$1</c:f>
              <c:numCache>
                <c:formatCode>General</c:formatCode>
                <c:ptCount val="3"/>
                <c:pt idx="0">
                  <c:v>2021</c:v>
                </c:pt>
                <c:pt idx="1">
                  <c:v>2022</c:v>
                </c:pt>
                <c:pt idx="2">
                  <c:v>2023</c:v>
                </c:pt>
              </c:numCache>
            </c:numRef>
          </c:cat>
          <c:val>
            <c:numRef>
              <c:f>демография!$B$2:$D$2</c:f>
              <c:numCache>
                <c:formatCode>0</c:formatCode>
                <c:ptCount val="3"/>
                <c:pt idx="0">
                  <c:v>13275</c:v>
                </c:pt>
                <c:pt idx="1">
                  <c:v>12983</c:v>
                </c:pt>
                <c:pt idx="2">
                  <c:v>12976</c:v>
                </c:pt>
              </c:numCache>
            </c:numRef>
          </c:val>
        </c:ser>
        <c:ser>
          <c:idx val="1"/>
          <c:order val="1"/>
          <c:tx>
            <c:strRef>
              <c:f>демография!$A$3</c:f>
              <c:strCache>
                <c:ptCount val="1"/>
                <c:pt idx="0">
                  <c:v>трудоспособный возраст</c:v>
                </c:pt>
              </c:strCache>
            </c:strRef>
          </c:tx>
          <c:spPr>
            <a:solidFill>
              <a:sysClr val="window" lastClr="FFFFFF">
                <a:lumMod val="65000"/>
              </a:sysClr>
            </a:solidFill>
            <a:ln>
              <a:solidFill>
                <a:sysClr val="window" lastClr="FFFFFF">
                  <a:lumMod val="50000"/>
                </a:sysClr>
              </a:solidFill>
            </a:ln>
          </c:spPr>
          <c:invertIfNegative val="0"/>
          <c:dLbls>
            <c:dLbl>
              <c:idx val="0"/>
              <c:layout>
                <c:manualLayout>
                  <c:x val="2.5556364057851558E-2"/>
                  <c:y val="-6.6945412605135925E-3"/>
                </c:manualLayout>
              </c:layout>
              <c:showLegendKey val="0"/>
              <c:showVal val="1"/>
              <c:showCatName val="0"/>
              <c:showSerName val="0"/>
              <c:showPercent val="0"/>
              <c:showBubbleSize val="0"/>
            </c:dLbl>
            <c:dLbl>
              <c:idx val="1"/>
              <c:layout>
                <c:manualLayout>
                  <c:x val="2.0445091246281247E-2"/>
                  <c:y val="2.0083623781540789E-2"/>
                </c:manualLayout>
              </c:layout>
              <c:showLegendKey val="0"/>
              <c:showVal val="1"/>
              <c:showCatName val="0"/>
              <c:showSerName val="0"/>
              <c:showPercent val="0"/>
              <c:showBubbleSize val="0"/>
            </c:dLbl>
            <c:dLbl>
              <c:idx val="2"/>
              <c:layout>
                <c:manualLayout>
                  <c:x val="2.5556364057851642E-2"/>
                  <c:y val="2.0083623781540789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демография!$B$1:$D$1</c:f>
              <c:numCache>
                <c:formatCode>General</c:formatCode>
                <c:ptCount val="3"/>
                <c:pt idx="0">
                  <c:v>2021</c:v>
                </c:pt>
                <c:pt idx="1">
                  <c:v>2022</c:v>
                </c:pt>
                <c:pt idx="2">
                  <c:v>2023</c:v>
                </c:pt>
              </c:numCache>
            </c:numRef>
          </c:cat>
          <c:val>
            <c:numRef>
              <c:f>демография!$B$3:$D$3</c:f>
              <c:numCache>
                <c:formatCode>0</c:formatCode>
                <c:ptCount val="3"/>
                <c:pt idx="0">
                  <c:v>6181</c:v>
                </c:pt>
                <c:pt idx="1">
                  <c:v>6387</c:v>
                </c:pt>
                <c:pt idx="2">
                  <c:v>6382</c:v>
                </c:pt>
              </c:numCache>
            </c:numRef>
          </c:val>
        </c:ser>
        <c:dLbls>
          <c:showLegendKey val="0"/>
          <c:showVal val="1"/>
          <c:showCatName val="0"/>
          <c:showSerName val="0"/>
          <c:showPercent val="0"/>
          <c:showBubbleSize val="0"/>
        </c:dLbls>
        <c:gapWidth val="75"/>
        <c:axId val="176200704"/>
        <c:axId val="176214784"/>
      </c:barChart>
      <c:catAx>
        <c:axId val="176200704"/>
        <c:scaling>
          <c:orientation val="minMax"/>
        </c:scaling>
        <c:delete val="0"/>
        <c:axPos val="b"/>
        <c:numFmt formatCode="General" sourceLinked="1"/>
        <c:majorTickMark val="none"/>
        <c:minorTickMark val="none"/>
        <c:tickLblPos val="nextTo"/>
        <c:crossAx val="176214784"/>
        <c:crosses val="autoZero"/>
        <c:auto val="1"/>
        <c:lblAlgn val="ctr"/>
        <c:lblOffset val="100"/>
        <c:noMultiLvlLbl val="0"/>
      </c:catAx>
      <c:valAx>
        <c:axId val="176214784"/>
        <c:scaling>
          <c:orientation val="minMax"/>
        </c:scaling>
        <c:delete val="1"/>
        <c:axPos val="l"/>
        <c:numFmt formatCode="0" sourceLinked="1"/>
        <c:majorTickMark val="none"/>
        <c:minorTickMark val="none"/>
        <c:tickLblPos val="none"/>
        <c:crossAx val="176200704"/>
        <c:crosses val="autoZero"/>
        <c:crossBetween val="between"/>
      </c:valAx>
    </c:plotArea>
    <c:legend>
      <c:legendPos val="b"/>
      <c:layout>
        <c:manualLayout>
          <c:xMode val="edge"/>
          <c:yMode val="edge"/>
          <c:x val="8.5778829188507016E-2"/>
          <c:y val="0.73166328249699031"/>
          <c:w val="0.81310812072584893"/>
          <c:h val="0.12105680977171122"/>
        </c:manualLayout>
      </c:layout>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9212731174006341E-2"/>
          <c:y val="0.15668180023687328"/>
          <c:w val="0.82157453765198751"/>
          <c:h val="0.4171037542533792"/>
        </c:manualLayout>
      </c:layout>
      <c:lineChart>
        <c:grouping val="standard"/>
        <c:varyColors val="0"/>
        <c:ser>
          <c:idx val="0"/>
          <c:order val="0"/>
          <c:tx>
            <c:strRef>
              <c:f>демография!$A$7</c:f>
              <c:strCache>
                <c:ptCount val="1"/>
                <c:pt idx="0">
                  <c:v>естественная убыль</c:v>
                </c:pt>
              </c:strCache>
            </c:strRef>
          </c:tx>
          <c:spPr>
            <a:ln>
              <a:solidFill>
                <a:srgbClr val="212A52"/>
              </a:solidFill>
            </a:ln>
          </c:spPr>
          <c:marker>
            <c:spPr>
              <a:solidFill>
                <a:srgbClr val="00759E"/>
              </a:solidFill>
              <a:ln>
                <a:solidFill>
                  <a:srgbClr val="212A52"/>
                </a:solidFill>
              </a:ln>
            </c:spPr>
          </c:marker>
          <c:dLbls>
            <c:dLbl>
              <c:idx val="0"/>
              <c:layout>
                <c:manualLayout>
                  <c:x val="-0.14302454786962296"/>
                  <c:y val="0.10368963021450192"/>
                </c:manualLayout>
              </c:layout>
              <c:dLblPos val="r"/>
              <c:showLegendKey val="0"/>
              <c:showVal val="1"/>
              <c:showCatName val="0"/>
              <c:showSerName val="0"/>
              <c:showPercent val="0"/>
              <c:showBubbleSize val="0"/>
            </c:dLbl>
            <c:dLbl>
              <c:idx val="1"/>
              <c:layout>
                <c:manualLayout>
                  <c:x val="-0.14302454786962296"/>
                  <c:y val="8.1305928411633158E-2"/>
                </c:manualLayout>
              </c:layout>
              <c:dLblPos val="r"/>
              <c:showLegendKey val="0"/>
              <c:showVal val="1"/>
              <c:showCatName val="0"/>
              <c:showSerName val="0"/>
              <c:showPercent val="0"/>
              <c:showBubbleSize val="0"/>
            </c:dLbl>
            <c:dLbl>
              <c:idx val="2"/>
              <c:layout>
                <c:manualLayout>
                  <c:x val="-0.1115037805251865"/>
                  <c:y val="7.3845477788430813E-2"/>
                </c:manualLayout>
              </c:layout>
              <c:dLblPos val="r"/>
              <c:showLegendKey val="0"/>
              <c:showVal val="1"/>
              <c:showCatName val="0"/>
              <c:showSerName val="0"/>
              <c:showPercent val="0"/>
              <c:showBubbleSize val="0"/>
            </c:dLbl>
            <c:dLblPos val="t"/>
            <c:showLegendKey val="0"/>
            <c:showVal val="1"/>
            <c:showCatName val="0"/>
            <c:showSerName val="0"/>
            <c:showPercent val="0"/>
            <c:showBubbleSize val="0"/>
            <c:showLeaderLines val="0"/>
          </c:dLbls>
          <c:cat>
            <c:numRef>
              <c:f>демография!$B$6:$D$6</c:f>
              <c:numCache>
                <c:formatCode>General</c:formatCode>
                <c:ptCount val="3"/>
                <c:pt idx="0">
                  <c:v>2020</c:v>
                </c:pt>
                <c:pt idx="1">
                  <c:v>2021</c:v>
                </c:pt>
                <c:pt idx="2">
                  <c:v>2022</c:v>
                </c:pt>
              </c:numCache>
            </c:numRef>
          </c:cat>
          <c:val>
            <c:numRef>
              <c:f>демография!$B$7:$D$7</c:f>
              <c:numCache>
                <c:formatCode>0</c:formatCode>
                <c:ptCount val="3"/>
                <c:pt idx="0">
                  <c:v>-265</c:v>
                </c:pt>
                <c:pt idx="1">
                  <c:v>-177</c:v>
                </c:pt>
                <c:pt idx="2">
                  <c:v>-156</c:v>
                </c:pt>
              </c:numCache>
            </c:numRef>
          </c:val>
          <c:smooth val="0"/>
        </c:ser>
        <c:ser>
          <c:idx val="1"/>
          <c:order val="1"/>
          <c:tx>
            <c:strRef>
              <c:f>демография!$A$8</c:f>
              <c:strCache>
                <c:ptCount val="1"/>
                <c:pt idx="0">
                  <c:v>миграционный прирост </c:v>
                </c:pt>
              </c:strCache>
            </c:strRef>
          </c:tx>
          <c:spPr>
            <a:ln>
              <a:solidFill>
                <a:sysClr val="window" lastClr="FFFFFF">
                  <a:lumMod val="50000"/>
                </a:sysClr>
              </a:solidFill>
            </a:ln>
          </c:spPr>
          <c:marker>
            <c:spPr>
              <a:solidFill>
                <a:srgbClr val="66CCFF"/>
              </a:solidFill>
              <a:ln>
                <a:solidFill>
                  <a:sysClr val="window" lastClr="FFFFFF">
                    <a:lumMod val="50000"/>
                  </a:sysClr>
                </a:solidFill>
              </a:ln>
            </c:spPr>
          </c:marker>
          <c:dLbls>
            <c:dLblPos val="t"/>
            <c:showLegendKey val="0"/>
            <c:showVal val="1"/>
            <c:showCatName val="0"/>
            <c:showSerName val="0"/>
            <c:showPercent val="0"/>
            <c:showBubbleSize val="0"/>
            <c:showLeaderLines val="0"/>
          </c:dLbls>
          <c:cat>
            <c:numRef>
              <c:f>демография!$B$6:$D$6</c:f>
              <c:numCache>
                <c:formatCode>General</c:formatCode>
                <c:ptCount val="3"/>
                <c:pt idx="0">
                  <c:v>2020</c:v>
                </c:pt>
                <c:pt idx="1">
                  <c:v>2021</c:v>
                </c:pt>
                <c:pt idx="2">
                  <c:v>2022</c:v>
                </c:pt>
              </c:numCache>
            </c:numRef>
          </c:cat>
          <c:val>
            <c:numRef>
              <c:f>демография!$B$8:$D$8</c:f>
              <c:numCache>
                <c:formatCode>0</c:formatCode>
                <c:ptCount val="3"/>
                <c:pt idx="0">
                  <c:v>-27</c:v>
                </c:pt>
                <c:pt idx="1">
                  <c:v>-10</c:v>
                </c:pt>
                <c:pt idx="2">
                  <c:v>-3</c:v>
                </c:pt>
              </c:numCache>
            </c:numRef>
          </c:val>
          <c:smooth val="0"/>
        </c:ser>
        <c:dLbls>
          <c:showLegendKey val="0"/>
          <c:showVal val="1"/>
          <c:showCatName val="0"/>
          <c:showSerName val="0"/>
          <c:showPercent val="0"/>
          <c:showBubbleSize val="0"/>
        </c:dLbls>
        <c:marker val="1"/>
        <c:smooth val="0"/>
        <c:axId val="158169344"/>
        <c:axId val="158170496"/>
      </c:lineChart>
      <c:catAx>
        <c:axId val="158169344"/>
        <c:scaling>
          <c:orientation val="minMax"/>
        </c:scaling>
        <c:delete val="1"/>
        <c:axPos val="b"/>
        <c:numFmt formatCode="General" sourceLinked="1"/>
        <c:majorTickMark val="none"/>
        <c:minorTickMark val="none"/>
        <c:tickLblPos val="none"/>
        <c:crossAx val="158170496"/>
        <c:crosses val="autoZero"/>
        <c:auto val="1"/>
        <c:lblAlgn val="ctr"/>
        <c:lblOffset val="100"/>
        <c:noMultiLvlLbl val="0"/>
      </c:catAx>
      <c:valAx>
        <c:axId val="158170496"/>
        <c:scaling>
          <c:orientation val="minMax"/>
        </c:scaling>
        <c:delete val="1"/>
        <c:axPos val="l"/>
        <c:numFmt formatCode="0" sourceLinked="1"/>
        <c:majorTickMark val="none"/>
        <c:minorTickMark val="none"/>
        <c:tickLblPos val="none"/>
        <c:crossAx val="158169344"/>
        <c:crosses val="autoZero"/>
        <c:crossBetween val="between"/>
      </c:valAx>
    </c:plotArea>
    <c:legend>
      <c:legendPos val="b"/>
      <c:layout>
        <c:manualLayout>
          <c:xMode val="edge"/>
          <c:yMode val="edge"/>
          <c:x val="0"/>
          <c:y val="0.56133325813546897"/>
          <c:w val="1"/>
          <c:h val="0.316681706239543"/>
        </c:manualLayout>
      </c:layout>
      <c:overlay val="0"/>
      <c:txPr>
        <a:bodyPr/>
        <a:lstStyle/>
        <a:p>
          <a:pPr>
            <a:defRPr sz="900"/>
          </a:pPr>
          <a:endParaRPr lang="ru-RU"/>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0555555555555582E-2"/>
          <c:y val="0.11887482945881599"/>
          <c:w val="0.74559864391951414"/>
          <c:h val="0.62245258286295146"/>
        </c:manualLayout>
      </c:layout>
      <c:barChart>
        <c:barDir val="col"/>
        <c:grouping val="clustered"/>
        <c:varyColors val="0"/>
        <c:ser>
          <c:idx val="1"/>
          <c:order val="0"/>
          <c:tx>
            <c:strRef>
              <c:f>демография!$A$16</c:f>
              <c:strCache>
                <c:ptCount val="1"/>
                <c:pt idx="0">
                  <c:v>смертность</c:v>
                </c:pt>
              </c:strCache>
            </c:strRef>
          </c:tx>
          <c:spPr>
            <a:solidFill>
              <a:sysClr val="window" lastClr="FFFFFF">
                <a:lumMod val="65000"/>
              </a:sysClr>
            </a:solidFill>
            <a:ln>
              <a:solidFill>
                <a:sysClr val="window" lastClr="FFFFFF">
                  <a:lumMod val="50000"/>
                </a:sysClr>
              </a:solidFill>
            </a:ln>
          </c:spPr>
          <c:invertIfNegative val="0"/>
          <c:cat>
            <c:numRef>
              <c:f>демография!$B$14:$D$14</c:f>
              <c:numCache>
                <c:formatCode>General</c:formatCode>
                <c:ptCount val="3"/>
                <c:pt idx="0">
                  <c:v>2021</c:v>
                </c:pt>
                <c:pt idx="1">
                  <c:v>2022</c:v>
                </c:pt>
                <c:pt idx="2">
                  <c:v>2023</c:v>
                </c:pt>
              </c:numCache>
            </c:numRef>
          </c:cat>
          <c:val>
            <c:numRef>
              <c:f>демография!$B$16:$D$16</c:f>
              <c:numCache>
                <c:formatCode>General</c:formatCode>
                <c:ptCount val="3"/>
                <c:pt idx="0">
                  <c:v>372</c:v>
                </c:pt>
                <c:pt idx="1">
                  <c:v>247</c:v>
                </c:pt>
                <c:pt idx="2">
                  <c:v>229</c:v>
                </c:pt>
              </c:numCache>
            </c:numRef>
          </c:val>
        </c:ser>
        <c:ser>
          <c:idx val="0"/>
          <c:order val="1"/>
          <c:tx>
            <c:strRef>
              <c:f>демография!$A$15</c:f>
              <c:strCache>
                <c:ptCount val="1"/>
                <c:pt idx="0">
                  <c:v>рождаемость</c:v>
                </c:pt>
              </c:strCache>
            </c:strRef>
          </c:tx>
          <c:spPr>
            <a:solidFill>
              <a:srgbClr val="00759E"/>
            </a:solidFill>
            <a:ln>
              <a:solidFill>
                <a:sysClr val="window" lastClr="FFFFFF">
                  <a:lumMod val="50000"/>
                </a:sysClr>
              </a:solidFill>
            </a:ln>
          </c:spPr>
          <c:invertIfNegative val="0"/>
          <c:cat>
            <c:numRef>
              <c:f>демография!$B$14:$D$14</c:f>
              <c:numCache>
                <c:formatCode>General</c:formatCode>
                <c:ptCount val="3"/>
                <c:pt idx="0">
                  <c:v>2021</c:v>
                </c:pt>
                <c:pt idx="1">
                  <c:v>2022</c:v>
                </c:pt>
                <c:pt idx="2">
                  <c:v>2023</c:v>
                </c:pt>
              </c:numCache>
            </c:numRef>
          </c:cat>
          <c:val>
            <c:numRef>
              <c:f>демография!$B$15:$D$15</c:f>
              <c:numCache>
                <c:formatCode>General</c:formatCode>
                <c:ptCount val="3"/>
                <c:pt idx="0">
                  <c:v>103</c:v>
                </c:pt>
                <c:pt idx="1">
                  <c:v>61</c:v>
                </c:pt>
                <c:pt idx="2">
                  <c:v>72</c:v>
                </c:pt>
              </c:numCache>
            </c:numRef>
          </c:val>
        </c:ser>
        <c:dLbls>
          <c:showLegendKey val="0"/>
          <c:showVal val="1"/>
          <c:showCatName val="0"/>
          <c:showSerName val="0"/>
          <c:showPercent val="0"/>
          <c:showBubbleSize val="0"/>
        </c:dLbls>
        <c:gapWidth val="166"/>
        <c:axId val="195421312"/>
        <c:axId val="195422848"/>
      </c:barChart>
      <c:catAx>
        <c:axId val="195421312"/>
        <c:scaling>
          <c:orientation val="minMax"/>
        </c:scaling>
        <c:delete val="0"/>
        <c:axPos val="b"/>
        <c:numFmt formatCode="General" sourceLinked="1"/>
        <c:majorTickMark val="none"/>
        <c:minorTickMark val="none"/>
        <c:tickLblPos val="nextTo"/>
        <c:crossAx val="195422848"/>
        <c:crosses val="autoZero"/>
        <c:auto val="1"/>
        <c:lblAlgn val="ctr"/>
        <c:lblOffset val="100"/>
        <c:noMultiLvlLbl val="0"/>
      </c:catAx>
      <c:valAx>
        <c:axId val="195422848"/>
        <c:scaling>
          <c:orientation val="minMax"/>
        </c:scaling>
        <c:delete val="1"/>
        <c:axPos val="l"/>
        <c:numFmt formatCode="General" sourceLinked="1"/>
        <c:majorTickMark val="out"/>
        <c:minorTickMark val="none"/>
        <c:tickLblPos val="none"/>
        <c:crossAx val="195421312"/>
        <c:crosses val="autoZero"/>
        <c:crossBetween val="between"/>
      </c:valAx>
    </c:plotArea>
    <c:legend>
      <c:legendPos val="r"/>
      <c:layout>
        <c:manualLayout>
          <c:xMode val="edge"/>
          <c:yMode val="edge"/>
          <c:x val="0.6924391838166839"/>
          <c:y val="0.19366630106203694"/>
          <c:w val="0.26803065073386889"/>
          <c:h val="0.24574302453117902"/>
        </c:manualLayout>
      </c:layout>
      <c:overlay val="0"/>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93870155657562"/>
          <c:y val="0.10319511132221861"/>
          <c:w val="0.39707730276539782"/>
          <c:h val="0.76771216583498647"/>
        </c:manualLayout>
      </c:layout>
      <c:pieChart>
        <c:varyColors val="1"/>
        <c:ser>
          <c:idx val="0"/>
          <c:order val="0"/>
          <c:dPt>
            <c:idx val="0"/>
            <c:bubble3D val="0"/>
            <c:spPr>
              <a:solidFill>
                <a:sysClr val="windowText" lastClr="000000">
                  <a:lumMod val="50000"/>
                  <a:lumOff val="50000"/>
                </a:sysClr>
              </a:solidFill>
              <a:ln>
                <a:solidFill>
                  <a:sysClr val="window" lastClr="FFFFFF">
                    <a:lumMod val="50000"/>
                  </a:sysClr>
                </a:solidFill>
              </a:ln>
            </c:spPr>
          </c:dPt>
          <c:dPt>
            <c:idx val="1"/>
            <c:bubble3D val="0"/>
            <c:spPr>
              <a:solidFill>
                <a:srgbClr val="00759E"/>
              </a:solidFill>
              <a:ln>
                <a:solidFill>
                  <a:sysClr val="window" lastClr="FFFFFF">
                    <a:lumMod val="50000"/>
                  </a:sysClr>
                </a:solidFill>
              </a:ln>
            </c:spPr>
          </c:dPt>
          <c:dPt>
            <c:idx val="2"/>
            <c:bubble3D val="0"/>
            <c:spPr>
              <a:solidFill>
                <a:srgbClr val="00B0F0"/>
              </a:solidFill>
              <a:ln>
                <a:solidFill>
                  <a:sysClr val="window" lastClr="FFFFFF">
                    <a:lumMod val="50000"/>
                  </a:sysClr>
                </a:solidFill>
              </a:ln>
            </c:spPr>
          </c:dPt>
          <c:dPt>
            <c:idx val="3"/>
            <c:bubble3D val="0"/>
            <c:spPr>
              <a:solidFill>
                <a:srgbClr val="4F81BD">
                  <a:lumMod val="40000"/>
                  <a:lumOff val="60000"/>
                </a:srgbClr>
              </a:solidFill>
              <a:ln>
                <a:solidFill>
                  <a:srgbClr val="4F81BD">
                    <a:lumMod val="40000"/>
                    <a:lumOff val="60000"/>
                  </a:srgbClr>
                </a:solidFill>
              </a:ln>
            </c:spPr>
          </c:dPt>
          <c:dPt>
            <c:idx val="4"/>
            <c:bubble3D val="0"/>
            <c:spPr>
              <a:solidFill>
                <a:sysClr val="window" lastClr="FFFFFF">
                  <a:lumMod val="50000"/>
                </a:sysClr>
              </a:solidFill>
              <a:ln>
                <a:solidFill>
                  <a:sysClr val="window" lastClr="FFFFFF">
                    <a:lumMod val="50000"/>
                  </a:sysClr>
                </a:solidFill>
              </a:ln>
            </c:spPr>
          </c:dPt>
          <c:dPt>
            <c:idx val="5"/>
            <c:bubble3D val="0"/>
            <c:spPr>
              <a:solidFill>
                <a:sysClr val="window" lastClr="FFFFFF">
                  <a:lumMod val="65000"/>
                </a:sysClr>
              </a:solidFill>
              <a:ln>
                <a:solidFill>
                  <a:sysClr val="window" lastClr="FFFFFF">
                    <a:lumMod val="65000"/>
                  </a:sysClr>
                </a:solidFill>
              </a:ln>
            </c:spPr>
          </c:dPt>
          <c:dLbls>
            <c:dLbl>
              <c:idx val="0"/>
              <c:spPr/>
              <c:txPr>
                <a:bodyPr/>
                <a:lstStyle/>
                <a:p>
                  <a:pPr>
                    <a:defRPr>
                      <a:solidFill>
                        <a:schemeClr val="tx1"/>
                      </a:solidFill>
                    </a:defRPr>
                  </a:pPr>
                  <a:endParaRPr lang="ru-RU"/>
                </a:p>
              </c:txPr>
              <c:showLegendKey val="0"/>
              <c:showVal val="0"/>
              <c:showCatName val="0"/>
              <c:showSerName val="0"/>
              <c:showPercent val="1"/>
              <c:showBubbleSize val="0"/>
            </c:dLbl>
            <c:dLbl>
              <c:idx val="1"/>
              <c:layout>
                <c:manualLayout>
                  <c:x val="2.4031729877659693E-2"/>
                  <c:y val="3.5506681554492908E-2"/>
                </c:manualLayout>
              </c:layout>
              <c:tx>
                <c:rich>
                  <a:bodyPr/>
                  <a:lstStyle/>
                  <a:p>
                    <a:pPr>
                      <a:defRPr>
                        <a:solidFill>
                          <a:schemeClr val="bg1"/>
                        </a:solidFill>
                      </a:defRPr>
                    </a:pPr>
                    <a:r>
                      <a:rPr lang="en-US" dirty="0">
                        <a:solidFill>
                          <a:schemeClr val="tx1"/>
                        </a:solidFill>
                      </a:rPr>
                      <a:t>2%</a:t>
                    </a:r>
                  </a:p>
                </c:rich>
              </c:tx>
              <c:spPr/>
              <c:showLegendKey val="0"/>
              <c:showVal val="0"/>
              <c:showCatName val="0"/>
              <c:showSerName val="0"/>
              <c:showPercent val="1"/>
              <c:showBubbleSize val="0"/>
            </c:dLbl>
            <c:dLbl>
              <c:idx val="2"/>
              <c:layout>
                <c:manualLayout>
                  <c:x val="4.2556063664637156E-2"/>
                  <c:y val="0.14105975798353149"/>
                </c:manualLayout>
              </c:layout>
              <c:spPr/>
              <c:txPr>
                <a:bodyPr/>
                <a:lstStyle/>
                <a:p>
                  <a:pPr>
                    <a:defRPr>
                      <a:solidFill>
                        <a:schemeClr val="tx1"/>
                      </a:solidFill>
                    </a:defRPr>
                  </a:pPr>
                  <a:endParaRPr lang="ru-RU"/>
                </a:p>
              </c:txPr>
              <c:showLegendKey val="0"/>
              <c:showVal val="0"/>
              <c:showCatName val="0"/>
              <c:showSerName val="0"/>
              <c:showPercent val="1"/>
              <c:showBubbleSize val="0"/>
            </c:dLbl>
            <c:dLbl>
              <c:idx val="3"/>
              <c:delete val="1"/>
            </c:dLbl>
            <c:dLbl>
              <c:idx val="4"/>
              <c:delete val="1"/>
            </c:dLbl>
            <c:dLbl>
              <c:idx val="5"/>
              <c:delete val="1"/>
            </c:dLbl>
            <c:showLegendKey val="0"/>
            <c:showVal val="0"/>
            <c:showCatName val="0"/>
            <c:showSerName val="0"/>
            <c:showPercent val="1"/>
            <c:showBubbleSize val="0"/>
            <c:showLeaderLines val="0"/>
          </c:dLbls>
          <c:cat>
            <c:strRef>
              <c:f>'структура экономики'!$A$20:$A$25</c:f>
              <c:strCache>
                <c:ptCount val="3"/>
                <c:pt idx="0">
                  <c:v>Обработка древесины и производство изделий из дерева</c:v>
                </c:pt>
                <c:pt idx="1">
                  <c:v>Производство пищевых продуктов</c:v>
                </c:pt>
                <c:pt idx="2">
                  <c:v>Производство и распределение эл/энергии, пара и воды</c:v>
                </c:pt>
              </c:strCache>
            </c:strRef>
          </c:cat>
          <c:val>
            <c:numRef>
              <c:f>'структура экономики'!$B$20:$B$25</c:f>
              <c:numCache>
                <c:formatCode>General</c:formatCode>
                <c:ptCount val="6"/>
                <c:pt idx="0">
                  <c:v>90.2</c:v>
                </c:pt>
                <c:pt idx="1">
                  <c:v>2.1</c:v>
                </c:pt>
                <c:pt idx="2">
                  <c:v>7.7</c:v>
                </c:pt>
              </c:numCache>
            </c:numRef>
          </c:val>
        </c:ser>
        <c:dLbls>
          <c:showLegendKey val="0"/>
          <c:showVal val="0"/>
          <c:showCatName val="0"/>
          <c:showSerName val="0"/>
          <c:showPercent val="1"/>
          <c:showBubbleSize val="0"/>
          <c:showLeaderLines val="0"/>
        </c:dLbls>
        <c:firstSliceAng val="0"/>
      </c:pieChart>
    </c:plotArea>
    <c:legend>
      <c:legendPos val="r"/>
      <c:legendEntry>
        <c:idx val="3"/>
        <c:delete val="1"/>
      </c:legendEntry>
      <c:legendEntry>
        <c:idx val="4"/>
        <c:delete val="1"/>
      </c:legendEntry>
      <c:legendEntry>
        <c:idx val="5"/>
        <c:delete val="1"/>
      </c:legendEntry>
      <c:layout>
        <c:manualLayout>
          <c:xMode val="edge"/>
          <c:yMode val="edge"/>
          <c:x val="0.46432255677213452"/>
          <c:y val="4.6358286558422883E-2"/>
          <c:w val="0.52806606208466556"/>
          <c:h val="0.88726065086109152"/>
        </c:manualLayout>
      </c:layout>
      <c:overlay val="0"/>
      <c:txPr>
        <a:bodyPr/>
        <a:lstStyle/>
        <a:p>
          <a:pPr>
            <a:defRPr sz="800"/>
          </a:pPr>
          <a:endParaRPr lang="ru-RU"/>
        </a:p>
      </c:txPr>
    </c:legend>
    <c:plotVisOnly val="1"/>
    <c:dispBlanksAs val="zero"/>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3.8098188604305451E-2"/>
          <c:y val="7.681686737845532E-2"/>
          <c:w val="0.92380362279138928"/>
          <c:h val="0.44039214543407035"/>
        </c:manualLayout>
      </c:layout>
      <c:barChart>
        <c:barDir val="col"/>
        <c:grouping val="clustered"/>
        <c:varyColors val="0"/>
        <c:ser>
          <c:idx val="0"/>
          <c:order val="0"/>
          <c:tx>
            <c:strRef>
              <c:f>'[Диаграмма в Microsoft PowerPoint]структура экономики'!$A$33</c:f>
              <c:strCache>
                <c:ptCount val="1"/>
              </c:strCache>
            </c:strRef>
          </c:tx>
          <c:spPr>
            <a:solidFill>
              <a:srgbClr val="00B0F0"/>
            </a:solidFill>
            <a:ln>
              <a:solidFill>
                <a:srgbClr val="212A52"/>
              </a:solidFill>
            </a:ln>
          </c:spPr>
          <c:invertIfNegative val="0"/>
          <c:dLbls>
            <c:txPr>
              <a:bodyPr/>
              <a:lstStyle/>
              <a:p>
                <a:pPr>
                  <a:defRPr>
                    <a:solidFill>
                      <a:sysClr val="windowText" lastClr="000000"/>
                    </a:solidFill>
                  </a:defRPr>
                </a:pPr>
                <a:endParaRPr lang="ru-RU"/>
              </a:p>
            </c:txPr>
            <c:dLblPos val="outEnd"/>
            <c:showLegendKey val="0"/>
            <c:showVal val="1"/>
            <c:showCatName val="0"/>
            <c:showSerName val="0"/>
            <c:showPercent val="0"/>
            <c:showBubbleSize val="0"/>
            <c:showLeaderLines val="0"/>
          </c:dLbls>
          <c:cat>
            <c:numRef>
              <c:f>'[Диаграмма в Microsoft PowerPoint]структура экономики'!$B$32:$D$32</c:f>
              <c:numCache>
                <c:formatCode>General</c:formatCode>
                <c:ptCount val="3"/>
              </c:numCache>
            </c:numRef>
          </c:cat>
          <c:val>
            <c:numRef>
              <c:f>'[Диаграмма в Microsoft PowerPoint]структура экономики'!$B$33:$D$33</c:f>
              <c:numCache>
                <c:formatCode>General</c:formatCode>
                <c:ptCount val="3"/>
              </c:numCache>
            </c:numRef>
          </c:val>
        </c:ser>
        <c:ser>
          <c:idx val="1"/>
          <c:order val="1"/>
          <c:tx>
            <c:strRef>
              <c:f>'[Диаграмма в Microsoft PowerPoint]структура экономики'!$A$34</c:f>
              <c:strCache>
                <c:ptCount val="1"/>
              </c:strCache>
            </c:strRef>
          </c:tx>
          <c:spPr>
            <a:solidFill>
              <a:schemeClr val="bg1">
                <a:lumMod val="65000"/>
              </a:schemeClr>
            </a:solidFill>
            <a:ln>
              <a:solidFill>
                <a:schemeClr val="bg1">
                  <a:lumMod val="50000"/>
                </a:schemeClr>
              </a:solidFill>
            </a:ln>
          </c:spPr>
          <c:invertIfNegative val="0"/>
          <c:cat>
            <c:numRef>
              <c:f>'[Диаграмма в Microsoft PowerPoint]структура экономики'!$B$32:$D$32</c:f>
              <c:numCache>
                <c:formatCode>General</c:formatCode>
                <c:ptCount val="3"/>
              </c:numCache>
            </c:numRef>
          </c:cat>
          <c:val>
            <c:numRef>
              <c:f>'[Диаграмма в Microsoft PowerPoint]структура экономики'!$B$34:$D$34</c:f>
              <c:numCache>
                <c:formatCode>General</c:formatCode>
                <c:ptCount val="3"/>
              </c:numCache>
            </c:numRef>
          </c:val>
        </c:ser>
        <c:dLbls>
          <c:showLegendKey val="0"/>
          <c:showVal val="1"/>
          <c:showCatName val="0"/>
          <c:showSerName val="0"/>
          <c:showPercent val="0"/>
          <c:showBubbleSize val="0"/>
        </c:dLbls>
        <c:gapWidth val="75"/>
        <c:axId val="195714048"/>
        <c:axId val="195728128"/>
      </c:barChart>
      <c:catAx>
        <c:axId val="195714048"/>
        <c:scaling>
          <c:orientation val="minMax"/>
        </c:scaling>
        <c:delete val="0"/>
        <c:axPos val="b"/>
        <c:numFmt formatCode="General" sourceLinked="1"/>
        <c:majorTickMark val="none"/>
        <c:minorTickMark val="none"/>
        <c:tickLblPos val="nextTo"/>
        <c:crossAx val="195728128"/>
        <c:crosses val="autoZero"/>
        <c:auto val="1"/>
        <c:lblAlgn val="ctr"/>
        <c:lblOffset val="100"/>
        <c:noMultiLvlLbl val="0"/>
      </c:catAx>
      <c:valAx>
        <c:axId val="195728128"/>
        <c:scaling>
          <c:orientation val="minMax"/>
        </c:scaling>
        <c:delete val="1"/>
        <c:axPos val="l"/>
        <c:numFmt formatCode="General" sourceLinked="1"/>
        <c:majorTickMark val="none"/>
        <c:minorTickMark val="none"/>
        <c:tickLblPos val="none"/>
        <c:crossAx val="195714048"/>
        <c:crosses val="autoZero"/>
        <c:crossBetween val="between"/>
      </c:valAx>
    </c:plotArea>
    <c:legend>
      <c:legendPos val="b"/>
      <c:layout>
        <c:manualLayout>
          <c:xMode val="edge"/>
          <c:yMode val="edge"/>
          <c:x val="0.29426691803653326"/>
          <c:y val="0.64327005610325705"/>
          <c:w val="0.43917366474303088"/>
          <c:h val="0.12627934176137728"/>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29" tIns="45715" rIns="91429" bIns="45715" rtlCol="0"/>
          <a:lstStyle>
            <a:lvl1pPr algn="l">
              <a:defRPr sz="1200"/>
            </a:lvl1pPr>
          </a:lstStyle>
          <a:p>
            <a:endParaRPr lang="ru-RU"/>
          </a:p>
        </p:txBody>
      </p:sp>
      <p:sp>
        <p:nvSpPr>
          <p:cNvPr id="3" name="Дата 2"/>
          <p:cNvSpPr>
            <a:spLocks noGrp="1"/>
          </p:cNvSpPr>
          <p:nvPr>
            <p:ph type="dt" sz="quarter" idx="1"/>
          </p:nvPr>
        </p:nvSpPr>
        <p:spPr>
          <a:xfrm>
            <a:off x="3849689" y="0"/>
            <a:ext cx="2946400" cy="496888"/>
          </a:xfrm>
          <a:prstGeom prst="rect">
            <a:avLst/>
          </a:prstGeom>
        </p:spPr>
        <p:txBody>
          <a:bodyPr vert="horz" lIns="91429" tIns="45715" rIns="91429" bIns="45715" rtlCol="0"/>
          <a:lstStyle>
            <a:lvl1pPr algn="r">
              <a:defRPr sz="1200"/>
            </a:lvl1pPr>
          </a:lstStyle>
          <a:p>
            <a:fld id="{E1578D90-6FBB-4607-95A0-EB97CDD61C0A}" type="datetimeFigureOut">
              <a:rPr lang="ru-RU" smtClean="0"/>
              <a:pPr/>
              <a:t>26.07.2024</a:t>
            </a:fld>
            <a:endParaRPr lang="ru-RU"/>
          </a:p>
        </p:txBody>
      </p:sp>
      <p:sp>
        <p:nvSpPr>
          <p:cNvPr id="4" name="Нижний колонтитул 3"/>
          <p:cNvSpPr>
            <a:spLocks noGrp="1"/>
          </p:cNvSpPr>
          <p:nvPr>
            <p:ph type="ftr" sz="quarter" idx="2"/>
          </p:nvPr>
        </p:nvSpPr>
        <p:spPr>
          <a:xfrm>
            <a:off x="0" y="9429751"/>
            <a:ext cx="2946400" cy="496888"/>
          </a:xfrm>
          <a:prstGeom prst="rect">
            <a:avLst/>
          </a:prstGeom>
        </p:spPr>
        <p:txBody>
          <a:bodyPr vert="horz" lIns="91429" tIns="45715" rIns="91429" bIns="45715" rtlCol="0" anchor="b"/>
          <a:lstStyle>
            <a:lvl1pPr algn="l">
              <a:defRPr sz="1200"/>
            </a:lvl1pPr>
          </a:lstStyle>
          <a:p>
            <a:endParaRPr lang="ru-RU"/>
          </a:p>
        </p:txBody>
      </p:sp>
      <p:sp>
        <p:nvSpPr>
          <p:cNvPr id="5" name="Номер слайда 4"/>
          <p:cNvSpPr>
            <a:spLocks noGrp="1"/>
          </p:cNvSpPr>
          <p:nvPr>
            <p:ph type="sldNum" sz="quarter" idx="3"/>
          </p:nvPr>
        </p:nvSpPr>
        <p:spPr>
          <a:xfrm>
            <a:off x="3849689" y="9429751"/>
            <a:ext cx="2946400" cy="496888"/>
          </a:xfrm>
          <a:prstGeom prst="rect">
            <a:avLst/>
          </a:prstGeom>
        </p:spPr>
        <p:txBody>
          <a:bodyPr vert="horz" lIns="91429" tIns="45715" rIns="91429" bIns="45715" rtlCol="0" anchor="b"/>
          <a:lstStyle>
            <a:lvl1pPr algn="r">
              <a:defRPr sz="1200"/>
            </a:lvl1pPr>
          </a:lstStyle>
          <a:p>
            <a:fld id="{592AE16D-BDBD-4F11-B56B-F635932EEEF8}" type="slidenum">
              <a:rPr lang="ru-RU" smtClean="0"/>
              <a:pPr/>
              <a:t>‹#›</a:t>
            </a:fld>
            <a:endParaRPr lang="ru-RU"/>
          </a:p>
        </p:txBody>
      </p:sp>
    </p:spTree>
    <p:extLst>
      <p:ext uri="{BB962C8B-B14F-4D97-AF65-F5344CB8AC3E}">
        <p14:creationId xmlns:p14="http://schemas.microsoft.com/office/powerpoint/2010/main" val="3718926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45659" cy="496412"/>
          </a:xfrm>
          <a:prstGeom prst="rect">
            <a:avLst/>
          </a:prstGeom>
        </p:spPr>
        <p:txBody>
          <a:bodyPr vert="horz" lIns="91402" tIns="45700" rIns="91402" bIns="45700" rtlCol="0"/>
          <a:lstStyle>
            <a:lvl1pPr algn="l">
              <a:defRPr sz="1200"/>
            </a:lvl1pPr>
          </a:lstStyle>
          <a:p>
            <a:endParaRPr lang="ru-RU"/>
          </a:p>
        </p:txBody>
      </p:sp>
      <p:sp>
        <p:nvSpPr>
          <p:cNvPr id="3" name="Дата 2"/>
          <p:cNvSpPr>
            <a:spLocks noGrp="1"/>
          </p:cNvSpPr>
          <p:nvPr>
            <p:ph type="dt" idx="1"/>
          </p:nvPr>
        </p:nvSpPr>
        <p:spPr>
          <a:xfrm>
            <a:off x="3850446" y="1"/>
            <a:ext cx="2945659" cy="496412"/>
          </a:xfrm>
          <a:prstGeom prst="rect">
            <a:avLst/>
          </a:prstGeom>
        </p:spPr>
        <p:txBody>
          <a:bodyPr vert="horz" lIns="91402" tIns="45700" rIns="91402" bIns="45700" rtlCol="0"/>
          <a:lstStyle>
            <a:lvl1pPr algn="r">
              <a:defRPr sz="1200"/>
            </a:lvl1pPr>
          </a:lstStyle>
          <a:p>
            <a:fld id="{AC2143CA-EACB-4880-8262-A948FDE288BD}" type="datetimeFigureOut">
              <a:rPr lang="ru-RU" smtClean="0"/>
              <a:pPr/>
              <a:t>26.07.2024</a:t>
            </a:fld>
            <a:endParaRPr lang="ru-RU"/>
          </a:p>
        </p:txBody>
      </p:sp>
      <p:sp>
        <p:nvSpPr>
          <p:cNvPr id="4" name="Образ слайда 3"/>
          <p:cNvSpPr>
            <a:spLocks noGrp="1" noRot="1" noChangeAspect="1"/>
          </p:cNvSpPr>
          <p:nvPr>
            <p:ph type="sldImg" idx="2"/>
          </p:nvPr>
        </p:nvSpPr>
        <p:spPr>
          <a:xfrm>
            <a:off x="166688" y="744538"/>
            <a:ext cx="6464300" cy="3722687"/>
          </a:xfrm>
          <a:prstGeom prst="rect">
            <a:avLst/>
          </a:prstGeom>
          <a:noFill/>
          <a:ln w="12700">
            <a:solidFill>
              <a:prstClr val="black"/>
            </a:solidFill>
          </a:ln>
        </p:spPr>
        <p:txBody>
          <a:bodyPr vert="horz" lIns="91402" tIns="45700" rIns="91402" bIns="45700" rtlCol="0" anchor="ctr"/>
          <a:lstStyle/>
          <a:p>
            <a:endParaRPr lang="ru-RU"/>
          </a:p>
        </p:txBody>
      </p:sp>
      <p:sp>
        <p:nvSpPr>
          <p:cNvPr id="5" name="Заметки 4"/>
          <p:cNvSpPr>
            <a:spLocks noGrp="1"/>
          </p:cNvSpPr>
          <p:nvPr>
            <p:ph type="body" sz="quarter" idx="3"/>
          </p:nvPr>
        </p:nvSpPr>
        <p:spPr>
          <a:xfrm>
            <a:off x="679768" y="4715908"/>
            <a:ext cx="5438140" cy="4467701"/>
          </a:xfrm>
          <a:prstGeom prst="rect">
            <a:avLst/>
          </a:prstGeom>
        </p:spPr>
        <p:txBody>
          <a:bodyPr vert="horz" lIns="91402" tIns="45700" rIns="91402" bIns="4570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430094"/>
            <a:ext cx="2945659" cy="496412"/>
          </a:xfrm>
          <a:prstGeom prst="rect">
            <a:avLst/>
          </a:prstGeom>
        </p:spPr>
        <p:txBody>
          <a:bodyPr vert="horz" lIns="91402" tIns="45700" rIns="91402" bIns="45700" rtlCol="0" anchor="b"/>
          <a:lstStyle>
            <a:lvl1pPr algn="l">
              <a:defRPr sz="1200"/>
            </a:lvl1pPr>
          </a:lstStyle>
          <a:p>
            <a:endParaRPr lang="ru-RU"/>
          </a:p>
        </p:txBody>
      </p:sp>
      <p:sp>
        <p:nvSpPr>
          <p:cNvPr id="7" name="Номер слайда 6"/>
          <p:cNvSpPr>
            <a:spLocks noGrp="1"/>
          </p:cNvSpPr>
          <p:nvPr>
            <p:ph type="sldNum" sz="quarter" idx="5"/>
          </p:nvPr>
        </p:nvSpPr>
        <p:spPr>
          <a:xfrm>
            <a:off x="3850446" y="9430094"/>
            <a:ext cx="2945659" cy="496412"/>
          </a:xfrm>
          <a:prstGeom prst="rect">
            <a:avLst/>
          </a:prstGeom>
        </p:spPr>
        <p:txBody>
          <a:bodyPr vert="horz" lIns="91402" tIns="45700" rIns="91402" bIns="45700" rtlCol="0" anchor="b"/>
          <a:lstStyle>
            <a:lvl1pPr algn="r">
              <a:defRPr sz="1200"/>
            </a:lvl1pPr>
          </a:lstStyle>
          <a:p>
            <a:fld id="{A73381EF-7FD6-44A2-871C-1972C239C903}" type="slidenum">
              <a:rPr lang="ru-RU" smtClean="0"/>
              <a:pPr/>
              <a:t>‹#›</a:t>
            </a:fld>
            <a:endParaRPr lang="ru-RU"/>
          </a:p>
        </p:txBody>
      </p:sp>
    </p:spTree>
    <p:extLst>
      <p:ext uri="{BB962C8B-B14F-4D97-AF65-F5344CB8AC3E}">
        <p14:creationId xmlns:p14="http://schemas.microsoft.com/office/powerpoint/2010/main" val="2798039914"/>
      </p:ext>
    </p:extLst>
  </p:cSld>
  <p:clrMap bg1="lt1" tx1="dk1" bg2="lt2" tx2="dk2" accent1="accent1" accent2="accent2" accent3="accent3" accent4="accent4" accent5="accent5" accent6="accent6" hlink="hlink" folHlink="folHlink"/>
  <p:notesStyle>
    <a:lvl1pPr marL="0" algn="l" defTabSz="1284989" rtl="0" eaLnBrk="1" latinLnBrk="0" hangingPunct="1">
      <a:defRPr sz="1700" kern="1200">
        <a:solidFill>
          <a:schemeClr val="tx1"/>
        </a:solidFill>
        <a:latin typeface="+mn-lt"/>
        <a:ea typeface="+mn-ea"/>
        <a:cs typeface="+mn-cs"/>
      </a:defRPr>
    </a:lvl1pPr>
    <a:lvl2pPr marL="642495" algn="l" defTabSz="1284989" rtl="0" eaLnBrk="1" latinLnBrk="0" hangingPunct="1">
      <a:defRPr sz="1700" kern="1200">
        <a:solidFill>
          <a:schemeClr val="tx1"/>
        </a:solidFill>
        <a:latin typeface="+mn-lt"/>
        <a:ea typeface="+mn-ea"/>
        <a:cs typeface="+mn-cs"/>
      </a:defRPr>
    </a:lvl2pPr>
    <a:lvl3pPr marL="1284989" algn="l" defTabSz="1284989" rtl="0" eaLnBrk="1" latinLnBrk="0" hangingPunct="1">
      <a:defRPr sz="1700" kern="1200">
        <a:solidFill>
          <a:schemeClr val="tx1"/>
        </a:solidFill>
        <a:latin typeface="+mn-lt"/>
        <a:ea typeface="+mn-ea"/>
        <a:cs typeface="+mn-cs"/>
      </a:defRPr>
    </a:lvl3pPr>
    <a:lvl4pPr marL="1927484" algn="l" defTabSz="1284989" rtl="0" eaLnBrk="1" latinLnBrk="0" hangingPunct="1">
      <a:defRPr sz="1700" kern="1200">
        <a:solidFill>
          <a:schemeClr val="tx1"/>
        </a:solidFill>
        <a:latin typeface="+mn-lt"/>
        <a:ea typeface="+mn-ea"/>
        <a:cs typeface="+mn-cs"/>
      </a:defRPr>
    </a:lvl4pPr>
    <a:lvl5pPr marL="2569979" algn="l" defTabSz="1284989" rtl="0" eaLnBrk="1" latinLnBrk="0" hangingPunct="1">
      <a:defRPr sz="1700" kern="1200">
        <a:solidFill>
          <a:schemeClr val="tx1"/>
        </a:solidFill>
        <a:latin typeface="+mn-lt"/>
        <a:ea typeface="+mn-ea"/>
        <a:cs typeface="+mn-cs"/>
      </a:defRPr>
    </a:lvl5pPr>
    <a:lvl6pPr marL="3212474" algn="l" defTabSz="1284989" rtl="0" eaLnBrk="1" latinLnBrk="0" hangingPunct="1">
      <a:defRPr sz="1700" kern="1200">
        <a:solidFill>
          <a:schemeClr val="tx1"/>
        </a:solidFill>
        <a:latin typeface="+mn-lt"/>
        <a:ea typeface="+mn-ea"/>
        <a:cs typeface="+mn-cs"/>
      </a:defRPr>
    </a:lvl6pPr>
    <a:lvl7pPr marL="3854969" algn="l" defTabSz="1284989" rtl="0" eaLnBrk="1" latinLnBrk="0" hangingPunct="1">
      <a:defRPr sz="1700" kern="1200">
        <a:solidFill>
          <a:schemeClr val="tx1"/>
        </a:solidFill>
        <a:latin typeface="+mn-lt"/>
        <a:ea typeface="+mn-ea"/>
        <a:cs typeface="+mn-cs"/>
      </a:defRPr>
    </a:lvl7pPr>
    <a:lvl8pPr marL="4497464" algn="l" defTabSz="1284989" rtl="0" eaLnBrk="1" latinLnBrk="0" hangingPunct="1">
      <a:defRPr sz="1700" kern="1200">
        <a:solidFill>
          <a:schemeClr val="tx1"/>
        </a:solidFill>
        <a:latin typeface="+mn-lt"/>
        <a:ea typeface="+mn-ea"/>
        <a:cs typeface="+mn-cs"/>
      </a:defRPr>
    </a:lvl8pPr>
    <a:lvl9pPr marL="5139958" algn="l" defTabSz="128498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3381EF-7FD6-44A2-871C-1972C239C903}" type="slidenum">
              <a:rPr lang="ru-RU" smtClean="0"/>
              <a:pPr/>
              <a:t>8</a:t>
            </a:fld>
            <a:endParaRPr lang="ru-RU"/>
          </a:p>
        </p:txBody>
      </p:sp>
    </p:spTree>
    <p:extLst>
      <p:ext uri="{BB962C8B-B14F-4D97-AF65-F5344CB8AC3E}">
        <p14:creationId xmlns:p14="http://schemas.microsoft.com/office/powerpoint/2010/main" val="389968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1064" y="2125002"/>
            <a:ext cx="10098723" cy="1466282"/>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782128" y="3876304"/>
            <a:ext cx="8316595" cy="1748138"/>
          </a:xfrm>
        </p:spPr>
        <p:txBody>
          <a:bodyPr/>
          <a:lstStyle>
            <a:lvl1pPr marL="0" indent="0" algn="ctr">
              <a:buNone/>
              <a:defRPr>
                <a:solidFill>
                  <a:schemeClr val="tx1">
                    <a:tint val="75000"/>
                  </a:schemeClr>
                </a:solidFill>
              </a:defRPr>
            </a:lvl1pPr>
            <a:lvl2pPr marL="642495" indent="0" algn="ctr">
              <a:buNone/>
              <a:defRPr>
                <a:solidFill>
                  <a:schemeClr val="tx1">
                    <a:tint val="75000"/>
                  </a:schemeClr>
                </a:solidFill>
              </a:defRPr>
            </a:lvl2pPr>
            <a:lvl3pPr marL="1284989" indent="0" algn="ctr">
              <a:buNone/>
              <a:defRPr>
                <a:solidFill>
                  <a:schemeClr val="tx1">
                    <a:tint val="75000"/>
                  </a:schemeClr>
                </a:solidFill>
              </a:defRPr>
            </a:lvl3pPr>
            <a:lvl4pPr marL="1927484" indent="0" algn="ctr">
              <a:buNone/>
              <a:defRPr>
                <a:solidFill>
                  <a:schemeClr val="tx1">
                    <a:tint val="75000"/>
                  </a:schemeClr>
                </a:solidFill>
              </a:defRPr>
            </a:lvl4pPr>
            <a:lvl5pPr marL="2569979" indent="0" algn="ctr">
              <a:buNone/>
              <a:defRPr>
                <a:solidFill>
                  <a:schemeClr val="tx1">
                    <a:tint val="75000"/>
                  </a:schemeClr>
                </a:solidFill>
              </a:defRPr>
            </a:lvl5pPr>
            <a:lvl6pPr marL="3212474" indent="0" algn="ctr">
              <a:buNone/>
              <a:defRPr>
                <a:solidFill>
                  <a:schemeClr val="tx1">
                    <a:tint val="75000"/>
                  </a:schemeClr>
                </a:solidFill>
              </a:defRPr>
            </a:lvl6pPr>
            <a:lvl7pPr marL="3854969" indent="0" algn="ctr">
              <a:buNone/>
              <a:defRPr>
                <a:solidFill>
                  <a:schemeClr val="tx1">
                    <a:tint val="75000"/>
                  </a:schemeClr>
                </a:solidFill>
              </a:defRPr>
            </a:lvl7pPr>
            <a:lvl8pPr marL="4497464" indent="0" algn="ctr">
              <a:buNone/>
              <a:defRPr>
                <a:solidFill>
                  <a:schemeClr val="tx1">
                    <a:tint val="75000"/>
                  </a:schemeClr>
                </a:solidFill>
              </a:defRPr>
            </a:lvl8pPr>
            <a:lvl9pPr marL="5139958"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3D7E74A-4669-4913-A0DE-FDC9DE91EECF}" type="datetime1">
              <a:rPr lang="ru-RU" smtClean="0"/>
              <a:pPr/>
              <a:t>26.07.2024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355126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73AF8C-90EC-459A-9384-885DC8CC20FE}" type="datetime1">
              <a:rPr lang="ru-RU" smtClean="0"/>
              <a:pPr/>
              <a:t>26.07.2024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3026950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613616" y="273940"/>
            <a:ext cx="2673192" cy="58366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94044" y="273940"/>
            <a:ext cx="7821559" cy="58366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55B265-5211-4665-A803-DFF18C274B1B}" type="datetime1">
              <a:rPr lang="ru-RU" smtClean="0"/>
              <a:pPr/>
              <a:t>26.07.2024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3047770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FD2A876-D11E-4EDD-AF27-29F657A6FE8D}" type="datetime1">
              <a:rPr lang="ru-RU" smtClean="0"/>
              <a:pPr/>
              <a:t>26.07.2024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2730625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8506" y="4395681"/>
            <a:ext cx="10098723" cy="1358607"/>
          </a:xfrm>
        </p:spPr>
        <p:txBody>
          <a:bodyPr anchor="t"/>
          <a:lstStyle>
            <a:lvl1pPr algn="l">
              <a:defRPr sz="5600" b="1" cap="all"/>
            </a:lvl1pPr>
          </a:lstStyle>
          <a:p>
            <a:r>
              <a:rPr lang="ru-RU" smtClean="0"/>
              <a:t>Образец заголовка</a:t>
            </a:r>
            <a:endParaRPr lang="ru-RU"/>
          </a:p>
        </p:txBody>
      </p:sp>
      <p:sp>
        <p:nvSpPr>
          <p:cNvPr id="3" name="Текст 2"/>
          <p:cNvSpPr>
            <a:spLocks noGrp="1"/>
          </p:cNvSpPr>
          <p:nvPr>
            <p:ph type="body" idx="1"/>
          </p:nvPr>
        </p:nvSpPr>
        <p:spPr>
          <a:xfrm>
            <a:off x="938506" y="2899312"/>
            <a:ext cx="10098723" cy="1496368"/>
          </a:xfrm>
        </p:spPr>
        <p:txBody>
          <a:bodyPr anchor="b"/>
          <a:lstStyle>
            <a:lvl1pPr marL="0" indent="0">
              <a:buNone/>
              <a:defRPr sz="2800">
                <a:solidFill>
                  <a:schemeClr val="tx1">
                    <a:tint val="75000"/>
                  </a:schemeClr>
                </a:solidFill>
              </a:defRPr>
            </a:lvl1pPr>
            <a:lvl2pPr marL="642495" indent="0">
              <a:buNone/>
              <a:defRPr sz="2500">
                <a:solidFill>
                  <a:schemeClr val="tx1">
                    <a:tint val="75000"/>
                  </a:schemeClr>
                </a:solidFill>
              </a:defRPr>
            </a:lvl2pPr>
            <a:lvl3pPr marL="1284989" indent="0">
              <a:buNone/>
              <a:defRPr sz="2300">
                <a:solidFill>
                  <a:schemeClr val="tx1">
                    <a:tint val="75000"/>
                  </a:schemeClr>
                </a:solidFill>
              </a:defRPr>
            </a:lvl3pPr>
            <a:lvl4pPr marL="1927484" indent="0">
              <a:buNone/>
              <a:defRPr sz="2000">
                <a:solidFill>
                  <a:schemeClr val="tx1">
                    <a:tint val="75000"/>
                  </a:schemeClr>
                </a:solidFill>
              </a:defRPr>
            </a:lvl4pPr>
            <a:lvl5pPr marL="2569979" indent="0">
              <a:buNone/>
              <a:defRPr sz="2000">
                <a:solidFill>
                  <a:schemeClr val="tx1">
                    <a:tint val="75000"/>
                  </a:schemeClr>
                </a:solidFill>
              </a:defRPr>
            </a:lvl5pPr>
            <a:lvl6pPr marL="3212474" indent="0">
              <a:buNone/>
              <a:defRPr sz="2000">
                <a:solidFill>
                  <a:schemeClr val="tx1">
                    <a:tint val="75000"/>
                  </a:schemeClr>
                </a:solidFill>
              </a:defRPr>
            </a:lvl6pPr>
            <a:lvl7pPr marL="3854969" indent="0">
              <a:buNone/>
              <a:defRPr sz="2000">
                <a:solidFill>
                  <a:schemeClr val="tx1">
                    <a:tint val="75000"/>
                  </a:schemeClr>
                </a:solidFill>
              </a:defRPr>
            </a:lvl7pPr>
            <a:lvl8pPr marL="4497464" indent="0">
              <a:buNone/>
              <a:defRPr sz="2000">
                <a:solidFill>
                  <a:schemeClr val="tx1">
                    <a:tint val="75000"/>
                  </a:schemeClr>
                </a:solidFill>
              </a:defRPr>
            </a:lvl8pPr>
            <a:lvl9pPr marL="5139958" indent="0">
              <a:buNone/>
              <a:defRPr sz="20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88A9583-5AC4-4482-89DB-FB15044AF681}" type="datetime1">
              <a:rPr lang="ru-RU" smtClean="0"/>
              <a:pPr/>
              <a:t>26.07.2024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2318942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94043" y="1596126"/>
            <a:ext cx="5247376" cy="4514439"/>
          </a:xfrm>
        </p:spPr>
        <p:txBody>
          <a:bodyPr/>
          <a:lstStyle>
            <a:lvl1pPr>
              <a:defRPr sz="3900"/>
            </a:lvl1pPr>
            <a:lvl2pPr>
              <a:defRPr sz="33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039432" y="1596126"/>
            <a:ext cx="5247376" cy="4514439"/>
          </a:xfrm>
        </p:spPr>
        <p:txBody>
          <a:bodyPr/>
          <a:lstStyle>
            <a:lvl1pPr>
              <a:defRPr sz="3900"/>
            </a:lvl1pPr>
            <a:lvl2pPr>
              <a:defRPr sz="33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091D43C-4FFE-4C7B-BB8F-94845633F83E}" type="datetime1">
              <a:rPr lang="ru-RU" smtClean="0"/>
              <a:pPr/>
              <a:t>26.07.2024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877283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94042" y="1531206"/>
            <a:ext cx="5249439" cy="638133"/>
          </a:xfrm>
        </p:spPr>
        <p:txBody>
          <a:bodyPr anchor="b"/>
          <a:lstStyle>
            <a:lvl1pPr marL="0" indent="0">
              <a:buNone/>
              <a:defRPr sz="3300" b="1"/>
            </a:lvl1pPr>
            <a:lvl2pPr marL="642495" indent="0">
              <a:buNone/>
              <a:defRPr sz="2800" b="1"/>
            </a:lvl2pPr>
            <a:lvl3pPr marL="1284989" indent="0">
              <a:buNone/>
              <a:defRPr sz="2500" b="1"/>
            </a:lvl3pPr>
            <a:lvl4pPr marL="1927484" indent="0">
              <a:buNone/>
              <a:defRPr sz="2300" b="1"/>
            </a:lvl4pPr>
            <a:lvl5pPr marL="2569979" indent="0">
              <a:buNone/>
              <a:defRPr sz="2300" b="1"/>
            </a:lvl5pPr>
            <a:lvl6pPr marL="3212474" indent="0">
              <a:buNone/>
              <a:defRPr sz="2300" b="1"/>
            </a:lvl6pPr>
            <a:lvl7pPr marL="3854969" indent="0">
              <a:buNone/>
              <a:defRPr sz="2300" b="1"/>
            </a:lvl7pPr>
            <a:lvl8pPr marL="4497464" indent="0">
              <a:buNone/>
              <a:defRPr sz="2300" b="1"/>
            </a:lvl8pPr>
            <a:lvl9pPr marL="5139958" indent="0">
              <a:buNone/>
              <a:defRPr sz="2300" b="1"/>
            </a:lvl9pPr>
          </a:lstStyle>
          <a:p>
            <a:pPr lvl="0"/>
            <a:r>
              <a:rPr lang="ru-RU" smtClean="0"/>
              <a:t>Образец текста</a:t>
            </a:r>
          </a:p>
        </p:txBody>
      </p:sp>
      <p:sp>
        <p:nvSpPr>
          <p:cNvPr id="4" name="Объект 3"/>
          <p:cNvSpPr>
            <a:spLocks noGrp="1"/>
          </p:cNvSpPr>
          <p:nvPr>
            <p:ph sz="half" idx="2"/>
          </p:nvPr>
        </p:nvSpPr>
        <p:spPr>
          <a:xfrm>
            <a:off x="594042" y="2169338"/>
            <a:ext cx="5249439" cy="3941227"/>
          </a:xfrm>
        </p:spPr>
        <p:txBody>
          <a:bodyPr/>
          <a:lstStyle>
            <a:lvl1pPr>
              <a:defRPr sz="33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035309" y="1531206"/>
            <a:ext cx="5251501" cy="638133"/>
          </a:xfrm>
        </p:spPr>
        <p:txBody>
          <a:bodyPr anchor="b"/>
          <a:lstStyle>
            <a:lvl1pPr marL="0" indent="0">
              <a:buNone/>
              <a:defRPr sz="3300" b="1"/>
            </a:lvl1pPr>
            <a:lvl2pPr marL="642495" indent="0">
              <a:buNone/>
              <a:defRPr sz="2800" b="1"/>
            </a:lvl2pPr>
            <a:lvl3pPr marL="1284989" indent="0">
              <a:buNone/>
              <a:defRPr sz="2500" b="1"/>
            </a:lvl3pPr>
            <a:lvl4pPr marL="1927484" indent="0">
              <a:buNone/>
              <a:defRPr sz="2300" b="1"/>
            </a:lvl4pPr>
            <a:lvl5pPr marL="2569979" indent="0">
              <a:buNone/>
              <a:defRPr sz="2300" b="1"/>
            </a:lvl5pPr>
            <a:lvl6pPr marL="3212474" indent="0">
              <a:buNone/>
              <a:defRPr sz="2300" b="1"/>
            </a:lvl6pPr>
            <a:lvl7pPr marL="3854969" indent="0">
              <a:buNone/>
              <a:defRPr sz="2300" b="1"/>
            </a:lvl7pPr>
            <a:lvl8pPr marL="4497464" indent="0">
              <a:buNone/>
              <a:defRPr sz="2300" b="1"/>
            </a:lvl8pPr>
            <a:lvl9pPr marL="5139958" indent="0">
              <a:buNone/>
              <a:defRPr sz="2300" b="1"/>
            </a:lvl9pPr>
          </a:lstStyle>
          <a:p>
            <a:pPr lvl="0"/>
            <a:r>
              <a:rPr lang="ru-RU" smtClean="0"/>
              <a:t>Образец текста</a:t>
            </a:r>
          </a:p>
        </p:txBody>
      </p:sp>
      <p:sp>
        <p:nvSpPr>
          <p:cNvPr id="6" name="Объект 5"/>
          <p:cNvSpPr>
            <a:spLocks noGrp="1"/>
          </p:cNvSpPr>
          <p:nvPr>
            <p:ph sz="quarter" idx="4"/>
          </p:nvPr>
        </p:nvSpPr>
        <p:spPr>
          <a:xfrm>
            <a:off x="6035309" y="2169338"/>
            <a:ext cx="5251501" cy="3941227"/>
          </a:xfrm>
        </p:spPr>
        <p:txBody>
          <a:bodyPr/>
          <a:lstStyle>
            <a:lvl1pPr>
              <a:defRPr sz="33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F4A2C1E-D3B4-41F9-97D5-1546E22235BF}" type="datetime1">
              <a:rPr lang="ru-RU" smtClean="0"/>
              <a:pPr/>
              <a:t>26.07.2024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2440758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F5B079F-2851-4428-B9D5-1800D95BEA7A}" type="datetime1">
              <a:rPr lang="ru-RU" smtClean="0"/>
              <a:pPr/>
              <a:t>26.07.2024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1726391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1436433-CC15-4218-9126-1CF2BB5B2C8C}" type="datetime1">
              <a:rPr lang="ru-RU" smtClean="0"/>
              <a:pPr/>
              <a:t>26.07.2024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3495652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272356"/>
            <a:ext cx="3908718" cy="1159091"/>
          </a:xfrm>
        </p:spPr>
        <p:txBody>
          <a:bodyPr anchor="b"/>
          <a:lstStyle>
            <a:lvl1pPr algn="l">
              <a:defRPr sz="2800" b="1"/>
            </a:lvl1pPr>
          </a:lstStyle>
          <a:p>
            <a:r>
              <a:rPr lang="ru-RU" smtClean="0"/>
              <a:t>Образец заголовка</a:t>
            </a:r>
            <a:endParaRPr lang="ru-RU"/>
          </a:p>
        </p:txBody>
      </p:sp>
      <p:sp>
        <p:nvSpPr>
          <p:cNvPr id="3" name="Объект 2"/>
          <p:cNvSpPr>
            <a:spLocks noGrp="1"/>
          </p:cNvSpPr>
          <p:nvPr>
            <p:ph idx="1"/>
          </p:nvPr>
        </p:nvSpPr>
        <p:spPr>
          <a:xfrm>
            <a:off x="4645084" y="272355"/>
            <a:ext cx="6641725" cy="5838209"/>
          </a:xfrm>
        </p:spPr>
        <p:txBody>
          <a:bodyPr/>
          <a:lstStyle>
            <a:lvl1pPr>
              <a:defRPr sz="4500"/>
            </a:lvl1pPr>
            <a:lvl2pPr>
              <a:defRPr sz="3900"/>
            </a:lvl2pPr>
            <a:lvl3pPr>
              <a:defRPr sz="33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94044" y="1431448"/>
            <a:ext cx="3908718" cy="4679118"/>
          </a:xfrm>
        </p:spPr>
        <p:txBody>
          <a:bodyPr/>
          <a:lstStyle>
            <a:lvl1pPr marL="0" indent="0">
              <a:buNone/>
              <a:defRPr sz="2000"/>
            </a:lvl1pPr>
            <a:lvl2pPr marL="642495" indent="0">
              <a:buNone/>
              <a:defRPr sz="1700"/>
            </a:lvl2pPr>
            <a:lvl3pPr marL="1284989" indent="0">
              <a:buNone/>
              <a:defRPr sz="1400"/>
            </a:lvl3pPr>
            <a:lvl4pPr marL="1927484" indent="0">
              <a:buNone/>
              <a:defRPr sz="1300"/>
            </a:lvl4pPr>
            <a:lvl5pPr marL="2569979" indent="0">
              <a:buNone/>
              <a:defRPr sz="1300"/>
            </a:lvl5pPr>
            <a:lvl6pPr marL="3212474" indent="0">
              <a:buNone/>
              <a:defRPr sz="1300"/>
            </a:lvl6pPr>
            <a:lvl7pPr marL="3854969" indent="0">
              <a:buNone/>
              <a:defRPr sz="1300"/>
            </a:lvl7pPr>
            <a:lvl8pPr marL="4497464" indent="0">
              <a:buNone/>
              <a:defRPr sz="1300"/>
            </a:lvl8pPr>
            <a:lvl9pPr marL="513995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DE5EE08B-5A53-4DE7-8392-CF30507E21E4}" type="datetime1">
              <a:rPr lang="ru-RU" smtClean="0"/>
              <a:pPr/>
              <a:t>26.07.2024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1266770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28730" y="4788377"/>
            <a:ext cx="7128510" cy="565295"/>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2328730" y="611216"/>
            <a:ext cx="7128510" cy="4104323"/>
          </a:xfrm>
        </p:spPr>
        <p:txBody>
          <a:bodyPr/>
          <a:lstStyle>
            <a:lvl1pPr marL="0" indent="0">
              <a:buNone/>
              <a:defRPr sz="4500"/>
            </a:lvl1pPr>
            <a:lvl2pPr marL="642495" indent="0">
              <a:buNone/>
              <a:defRPr sz="3900"/>
            </a:lvl2pPr>
            <a:lvl3pPr marL="1284989" indent="0">
              <a:buNone/>
              <a:defRPr sz="3300"/>
            </a:lvl3pPr>
            <a:lvl4pPr marL="1927484" indent="0">
              <a:buNone/>
              <a:defRPr sz="2800"/>
            </a:lvl4pPr>
            <a:lvl5pPr marL="2569979" indent="0">
              <a:buNone/>
              <a:defRPr sz="2800"/>
            </a:lvl5pPr>
            <a:lvl6pPr marL="3212474" indent="0">
              <a:buNone/>
              <a:defRPr sz="2800"/>
            </a:lvl6pPr>
            <a:lvl7pPr marL="3854969" indent="0">
              <a:buNone/>
              <a:defRPr sz="2800"/>
            </a:lvl7pPr>
            <a:lvl8pPr marL="4497464" indent="0">
              <a:buNone/>
              <a:defRPr sz="2800"/>
            </a:lvl8pPr>
            <a:lvl9pPr marL="5139958" indent="0">
              <a:buNone/>
              <a:defRPr sz="2800"/>
            </a:lvl9pPr>
          </a:lstStyle>
          <a:p>
            <a:endParaRPr lang="ru-RU"/>
          </a:p>
        </p:txBody>
      </p:sp>
      <p:sp>
        <p:nvSpPr>
          <p:cNvPr id="4" name="Текст 3"/>
          <p:cNvSpPr>
            <a:spLocks noGrp="1"/>
          </p:cNvSpPr>
          <p:nvPr>
            <p:ph type="body" sz="half" idx="2"/>
          </p:nvPr>
        </p:nvSpPr>
        <p:spPr>
          <a:xfrm>
            <a:off x="2328730" y="5353674"/>
            <a:ext cx="7128510" cy="802812"/>
          </a:xfrm>
        </p:spPr>
        <p:txBody>
          <a:bodyPr/>
          <a:lstStyle>
            <a:lvl1pPr marL="0" indent="0">
              <a:buNone/>
              <a:defRPr sz="2000"/>
            </a:lvl1pPr>
            <a:lvl2pPr marL="642495" indent="0">
              <a:buNone/>
              <a:defRPr sz="1700"/>
            </a:lvl2pPr>
            <a:lvl3pPr marL="1284989" indent="0">
              <a:buNone/>
              <a:defRPr sz="1400"/>
            </a:lvl3pPr>
            <a:lvl4pPr marL="1927484" indent="0">
              <a:buNone/>
              <a:defRPr sz="1300"/>
            </a:lvl4pPr>
            <a:lvl5pPr marL="2569979" indent="0">
              <a:buNone/>
              <a:defRPr sz="1300"/>
            </a:lvl5pPr>
            <a:lvl6pPr marL="3212474" indent="0">
              <a:buNone/>
              <a:defRPr sz="1300"/>
            </a:lvl6pPr>
            <a:lvl7pPr marL="3854969" indent="0">
              <a:buNone/>
              <a:defRPr sz="1300"/>
            </a:lvl7pPr>
            <a:lvl8pPr marL="4497464" indent="0">
              <a:buNone/>
              <a:defRPr sz="1300"/>
            </a:lvl8pPr>
            <a:lvl9pPr marL="513995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27234BA7-C2E8-43BD-AD10-00FB65D7517E}" type="datetime1">
              <a:rPr lang="ru-RU" smtClean="0"/>
              <a:pPr/>
              <a:t>26.07.2024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848143-01B8-4620-AC66-40E5CFFD31D1}" type="slidenum">
              <a:rPr lang="ru-RU" smtClean="0"/>
              <a:pPr/>
              <a:t>‹#›</a:t>
            </a:fld>
            <a:endParaRPr lang="ru-RU"/>
          </a:p>
        </p:txBody>
      </p:sp>
    </p:spTree>
    <p:extLst>
      <p:ext uri="{BB962C8B-B14F-4D97-AF65-F5344CB8AC3E}">
        <p14:creationId xmlns:p14="http://schemas.microsoft.com/office/powerpoint/2010/main" val="323573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3" y="273938"/>
            <a:ext cx="10692765" cy="1140090"/>
          </a:xfrm>
          <a:prstGeom prst="rect">
            <a:avLst/>
          </a:prstGeom>
        </p:spPr>
        <p:txBody>
          <a:bodyPr vert="horz" lIns="128499" tIns="64250" rIns="128499" bIns="6425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594043" y="1596126"/>
            <a:ext cx="10692765" cy="4514439"/>
          </a:xfrm>
          <a:prstGeom prst="rect">
            <a:avLst/>
          </a:prstGeom>
        </p:spPr>
        <p:txBody>
          <a:bodyPr vert="horz" lIns="128499" tIns="64250" rIns="128499" bIns="6425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594044" y="6340166"/>
            <a:ext cx="2772199" cy="364195"/>
          </a:xfrm>
          <a:prstGeom prst="rect">
            <a:avLst/>
          </a:prstGeom>
        </p:spPr>
        <p:txBody>
          <a:bodyPr vert="horz" lIns="128499" tIns="64250" rIns="128499" bIns="64250" rtlCol="0" anchor="ctr"/>
          <a:lstStyle>
            <a:lvl1pPr algn="l">
              <a:defRPr sz="1700">
                <a:solidFill>
                  <a:schemeClr val="tx1">
                    <a:tint val="75000"/>
                  </a:schemeClr>
                </a:solidFill>
              </a:defRPr>
            </a:lvl1pPr>
          </a:lstStyle>
          <a:p>
            <a:fld id="{0A854F8D-56A1-436F-9C83-C09FE6594C5F}" type="datetime1">
              <a:rPr lang="ru-RU" smtClean="0"/>
              <a:pPr/>
              <a:t>26.07.2024</a:t>
            </a:fld>
            <a:endParaRPr lang="ru-RU"/>
          </a:p>
        </p:txBody>
      </p:sp>
      <p:sp>
        <p:nvSpPr>
          <p:cNvPr id="5" name="Нижний колонтитул 4"/>
          <p:cNvSpPr>
            <a:spLocks noGrp="1"/>
          </p:cNvSpPr>
          <p:nvPr>
            <p:ph type="ftr" sz="quarter" idx="3"/>
          </p:nvPr>
        </p:nvSpPr>
        <p:spPr>
          <a:xfrm>
            <a:off x="4059291" y="6340166"/>
            <a:ext cx="3762269" cy="364195"/>
          </a:xfrm>
          <a:prstGeom prst="rect">
            <a:avLst/>
          </a:prstGeom>
        </p:spPr>
        <p:txBody>
          <a:bodyPr vert="horz" lIns="128499" tIns="64250" rIns="128499" bIns="64250" rtlCol="0" anchor="ctr"/>
          <a:lstStyle>
            <a:lvl1pPr algn="ctr">
              <a:defRPr sz="17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514610" y="6340166"/>
            <a:ext cx="2772199" cy="364195"/>
          </a:xfrm>
          <a:prstGeom prst="rect">
            <a:avLst/>
          </a:prstGeom>
        </p:spPr>
        <p:txBody>
          <a:bodyPr vert="horz" lIns="128499" tIns="64250" rIns="128499" bIns="64250" rtlCol="0" anchor="ctr"/>
          <a:lstStyle>
            <a:lvl1pPr algn="r">
              <a:defRPr sz="1700">
                <a:solidFill>
                  <a:schemeClr val="tx1">
                    <a:tint val="75000"/>
                  </a:schemeClr>
                </a:solidFill>
              </a:defRPr>
            </a:lvl1pPr>
          </a:lstStyle>
          <a:p>
            <a:fld id="{F5848143-01B8-4620-AC66-40E5CFFD31D1}" type="slidenum">
              <a:rPr lang="ru-RU" smtClean="0"/>
              <a:pPr/>
              <a:t>‹#›</a:t>
            </a:fld>
            <a:endParaRPr lang="ru-RU"/>
          </a:p>
        </p:txBody>
      </p:sp>
    </p:spTree>
    <p:extLst>
      <p:ext uri="{BB962C8B-B14F-4D97-AF65-F5344CB8AC3E}">
        <p14:creationId xmlns:p14="http://schemas.microsoft.com/office/powerpoint/2010/main" val="4097300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1284989" rtl="0" eaLnBrk="1" latinLnBrk="0" hangingPunct="1">
        <a:spcBef>
          <a:spcPct val="0"/>
        </a:spcBef>
        <a:buNone/>
        <a:defRPr sz="6200" kern="1200">
          <a:solidFill>
            <a:schemeClr val="tx1"/>
          </a:solidFill>
          <a:latin typeface="+mj-lt"/>
          <a:ea typeface="+mj-ea"/>
          <a:cs typeface="+mj-cs"/>
        </a:defRPr>
      </a:lvl1pPr>
    </p:titleStyle>
    <p:bodyStyle>
      <a:lvl1pPr marL="481871" indent="-481871" algn="l" defTabSz="1284989"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1pPr>
      <a:lvl2pPr marL="1044054" indent="-401559" algn="l" defTabSz="1284989"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2pPr>
      <a:lvl3pPr marL="1606237" indent="-321248" algn="l" defTabSz="1284989"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3pPr>
      <a:lvl4pPr marL="2248732"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2891227"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3533721"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6216"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8711"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1205" indent="-321248" algn="l" defTabSz="128498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p:bodyStyle>
    <p:otherStyle>
      <a:defPPr>
        <a:defRPr lang="ru-RU"/>
      </a:defPPr>
      <a:lvl1pPr marL="0" algn="l" defTabSz="1284989" rtl="0" eaLnBrk="1" latinLnBrk="0" hangingPunct="1">
        <a:defRPr sz="2500" kern="1200">
          <a:solidFill>
            <a:schemeClr val="tx1"/>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5.png"/><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8.png"/><Relationship Id="rId4" Type="http://schemas.microsoft.com/office/2007/relationships/hdphoto" Target="../media/hdphoto7.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6.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11" Type="http://schemas.openxmlformats.org/officeDocument/2006/relationships/chart" Target="../charts/chart10.xml"/><Relationship Id="rId5" Type="http://schemas.openxmlformats.org/officeDocument/2006/relationships/chart" Target="../charts/chart4.xml"/><Relationship Id="rId10" Type="http://schemas.openxmlformats.org/officeDocument/2006/relationships/chart" Target="../charts/chart9.xml"/><Relationship Id="rId4" Type="http://schemas.openxmlformats.org/officeDocument/2006/relationships/chart" Target="../charts/chart3.xml"/><Relationship Id="rId9" Type="http://schemas.openxmlformats.org/officeDocument/2006/relationships/chart" Target="../charts/chart8.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microsoft.com/office/2007/relationships/hdphoto" Target="../media/hdphoto8.wdp"/></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chart" Target="../charts/chart12.xml"/><Relationship Id="rId13" Type="http://schemas.openxmlformats.org/officeDocument/2006/relationships/image" Target="../media/image8.jpeg"/><Relationship Id="rId3" Type="http://schemas.microsoft.com/office/2007/relationships/hdphoto" Target="../media/hdphoto2.wdp"/><Relationship Id="rId7" Type="http://schemas.openxmlformats.org/officeDocument/2006/relationships/chart" Target="../charts/chart11.xml"/><Relationship Id="rId12"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6.jpeg"/><Relationship Id="rId5" Type="http://schemas.microsoft.com/office/2007/relationships/hdphoto" Target="../media/hdphoto3.wdp"/><Relationship Id="rId10" Type="http://schemas.openxmlformats.org/officeDocument/2006/relationships/chart" Target="../charts/chart14.xml"/><Relationship Id="rId4" Type="http://schemas.openxmlformats.org/officeDocument/2006/relationships/image" Target="../media/image4.png"/><Relationship Id="rId9" Type="http://schemas.openxmlformats.org/officeDocument/2006/relationships/chart" Target="../charts/chart13.xml"/><Relationship Id="rId1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xmlns="" id="{583D7B2C-DF4C-4F38-AB90-175E860F8D5E}"/>
              </a:ext>
            </a:extLst>
          </p:cNvPr>
          <p:cNvSpPr/>
          <p:nvPr/>
        </p:nvSpPr>
        <p:spPr>
          <a:xfrm>
            <a:off x="-35150" y="0"/>
            <a:ext cx="11916000" cy="6840538"/>
          </a:xfrm>
          <a:prstGeom prst="rect">
            <a:avLst/>
          </a:prstGeom>
          <a:solidFill>
            <a:srgbClr val="1E4778"/>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endParaRPr lang="ru-RU" dirty="0"/>
          </a:p>
        </p:txBody>
      </p:sp>
      <p:sp>
        <p:nvSpPr>
          <p:cNvPr id="25" name="object 6">
            <a:extLst>
              <a:ext uri="{FF2B5EF4-FFF2-40B4-BE49-F238E27FC236}">
                <a16:creationId xmlns:a16="http://schemas.microsoft.com/office/drawing/2014/main" xmlns="" id="{21181F8E-CBE7-4FAE-83E0-5168905AB161}"/>
              </a:ext>
            </a:extLst>
          </p:cNvPr>
          <p:cNvSpPr txBox="1">
            <a:spLocks/>
          </p:cNvSpPr>
          <p:nvPr/>
        </p:nvSpPr>
        <p:spPr>
          <a:xfrm>
            <a:off x="683227" y="1838922"/>
            <a:ext cx="10513168" cy="3354044"/>
          </a:xfrm>
          <a:prstGeom prst="rect">
            <a:avLst/>
          </a:prstGeom>
        </p:spPr>
        <p:txBody>
          <a:bodyPr vert="horz" wrap="square" lIns="0" tIns="273606"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4000" dirty="0">
                <a:solidFill>
                  <a:schemeClr val="bg1"/>
                </a:solidFill>
                <a:latin typeface="Arial" pitchFamily="34" charset="0"/>
                <a:ea typeface="Tahoma" panose="020B0604030504040204" pitchFamily="34" charset="0"/>
                <a:cs typeface="Arial" pitchFamily="34" charset="0"/>
              </a:rPr>
              <a:t>Программа </a:t>
            </a:r>
            <a:endParaRPr lang="ru-RU" sz="4000" dirty="0" smtClean="0">
              <a:solidFill>
                <a:schemeClr val="bg1"/>
              </a:solidFill>
              <a:latin typeface="Arial" pitchFamily="34" charset="0"/>
              <a:ea typeface="Tahoma" panose="020B0604030504040204" pitchFamily="34" charset="0"/>
              <a:cs typeface="Arial" pitchFamily="34" charset="0"/>
            </a:endParaRPr>
          </a:p>
          <a:p>
            <a:pPr algn="l"/>
            <a:r>
              <a:rPr lang="ru-RU" sz="4000" dirty="0" smtClean="0">
                <a:solidFill>
                  <a:schemeClr val="bg1"/>
                </a:solidFill>
                <a:latin typeface="Arial" pitchFamily="34" charset="0"/>
                <a:ea typeface="Tahoma" panose="020B0604030504040204" pitchFamily="34" charset="0"/>
                <a:cs typeface="Arial" pitchFamily="34" charset="0"/>
              </a:rPr>
              <a:t>социально-экономического </a:t>
            </a:r>
            <a:r>
              <a:rPr lang="ru-RU" sz="4000" dirty="0">
                <a:solidFill>
                  <a:schemeClr val="bg1"/>
                </a:solidFill>
                <a:latin typeface="Arial" pitchFamily="34" charset="0"/>
                <a:ea typeface="Tahoma" panose="020B0604030504040204" pitchFamily="34" charset="0"/>
                <a:cs typeface="Arial" pitchFamily="34" charset="0"/>
              </a:rPr>
              <a:t>развития </a:t>
            </a:r>
            <a:endParaRPr lang="ru-RU" sz="4000" dirty="0" smtClean="0">
              <a:solidFill>
                <a:schemeClr val="bg1"/>
              </a:solidFill>
              <a:latin typeface="Arial" pitchFamily="34" charset="0"/>
              <a:ea typeface="Tahoma" panose="020B0604030504040204" pitchFamily="34" charset="0"/>
              <a:cs typeface="Arial" pitchFamily="34" charset="0"/>
            </a:endParaRPr>
          </a:p>
          <a:p>
            <a:pPr algn="l"/>
            <a:r>
              <a:rPr lang="ru-RU" sz="4000" dirty="0" err="1" smtClean="0">
                <a:solidFill>
                  <a:schemeClr val="bg1"/>
                </a:solidFill>
                <a:latin typeface="Arial" pitchFamily="34" charset="0"/>
                <a:ea typeface="Tahoma" panose="020B0604030504040204" pitchFamily="34" charset="0"/>
                <a:cs typeface="Arial" pitchFamily="34" charset="0"/>
              </a:rPr>
              <a:t>Харовского</a:t>
            </a:r>
            <a:endParaRPr lang="ru-RU" sz="4000" dirty="0" smtClean="0">
              <a:solidFill>
                <a:schemeClr val="bg1"/>
              </a:solidFill>
              <a:latin typeface="Arial" pitchFamily="34" charset="0"/>
              <a:ea typeface="Tahoma" panose="020B0604030504040204" pitchFamily="34" charset="0"/>
              <a:cs typeface="Arial" pitchFamily="34" charset="0"/>
            </a:endParaRPr>
          </a:p>
          <a:p>
            <a:pPr algn="l"/>
            <a:r>
              <a:rPr lang="ru-RU" sz="4000" dirty="0" smtClean="0">
                <a:solidFill>
                  <a:schemeClr val="bg1"/>
                </a:solidFill>
                <a:latin typeface="Arial" pitchFamily="34" charset="0"/>
                <a:ea typeface="Tahoma" panose="020B0604030504040204" pitchFamily="34" charset="0"/>
                <a:cs typeface="Arial" pitchFamily="34" charset="0"/>
              </a:rPr>
              <a:t>муниципального </a:t>
            </a:r>
            <a:r>
              <a:rPr lang="ru-RU" sz="4000" dirty="0">
                <a:solidFill>
                  <a:schemeClr val="bg1"/>
                </a:solidFill>
                <a:latin typeface="Arial" pitchFamily="34" charset="0"/>
                <a:ea typeface="Tahoma" panose="020B0604030504040204" pitchFamily="34" charset="0"/>
                <a:cs typeface="Arial" pitchFamily="34" charset="0"/>
              </a:rPr>
              <a:t>округа</a:t>
            </a:r>
          </a:p>
          <a:p>
            <a:pPr algn="l"/>
            <a:r>
              <a:rPr lang="ru-RU" sz="4000" dirty="0">
                <a:solidFill>
                  <a:schemeClr val="bg1"/>
                </a:solidFill>
                <a:latin typeface="Arial" pitchFamily="34" charset="0"/>
                <a:ea typeface="Tahoma" panose="020B0604030504040204" pitchFamily="34" charset="0"/>
                <a:cs typeface="Arial" pitchFamily="34" charset="0"/>
              </a:rPr>
              <a:t>на 2025 – 2030 годы </a:t>
            </a:r>
          </a:p>
        </p:txBody>
      </p:sp>
      <p:pic>
        <p:nvPicPr>
          <p:cNvPr id="27" name="Picture 5" descr="http://mapmag.ru/media/maps/729/927948.jpg"/>
          <p:cNvPicPr/>
          <p:nvPr/>
        </p:nvPicPr>
        <p:blipFill>
          <a:blip r:embed="rId2" cstate="print"/>
          <a:stretch/>
        </p:blipFill>
        <p:spPr>
          <a:xfrm>
            <a:off x="179785" y="251917"/>
            <a:ext cx="960598" cy="1208945"/>
          </a:xfrm>
          <a:prstGeom prst="rect">
            <a:avLst/>
          </a:prstGeom>
          <a:ln w="0">
            <a:noFill/>
          </a:ln>
        </p:spPr>
      </p:pic>
      <p:pic>
        <p:nvPicPr>
          <p:cNvPr id="1026" name="Picture 2" descr="Picture background"/>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9167" y1="78082" x2="99167" y2="79452"/>
                        <a14:foregroundMark x1="4167" y1="43836" x2="99167" y2="34247"/>
                        <a14:foregroundMark x1="4167" y1="10959" x2="95833" y2="10959"/>
                        <a14:foregroundMark x1="5000" y1="7534" x2="99167" y2="73973"/>
                        <a14:foregroundMark x1="2500" y1="76712" x2="96667" y2="11644"/>
                        <a14:foregroundMark x1="55000" y1="13699" x2="51667" y2="685"/>
                        <a14:foregroundMark x1="94167" y1="65753" x2="83333" y2="0"/>
                        <a14:foregroundMark x1="27500" y1="84247" x2="1667" y2="0"/>
                        <a14:foregroundMark x1="40000" y1="17808" x2="34167" y2="0"/>
                        <a14:foregroundMark x1="34167" y1="13699" x2="5833" y2="0"/>
                        <a14:foregroundMark x1="15833" y1="29452" x2="17500" y2="0"/>
                        <a14:foregroundMark x1="17500" y1="34247" x2="833" y2="64384"/>
                        <a14:foregroundMark x1="52500" y1="69863" x2="99167" y2="80137"/>
                        <a14:foregroundMark x1="50833" y1="76712" x2="51667" y2="97260"/>
                        <a14:foregroundMark x1="42500" y1="73973" x2="44167" y2="99315"/>
                        <a14:foregroundMark x1="2500" y1="85616" x2="94167" y2="88356"/>
                        <a14:foregroundMark x1="25000" y1="7534" x2="20000" y2="0"/>
                        <a14:foregroundMark x1="39167" y1="19863" x2="10000" y2="685"/>
                        <a14:backgroundMark x1="43333" y1="92466" x2="50000" y2="99315"/>
                        <a14:backgroundMark x1="41667" y1="96575" x2="48333" y2="99315"/>
                        <a14:backgroundMark x1="42500" y1="94521" x2="44167" y2="99315"/>
                        <a14:backgroundMark x1="51667" y1="98630" x2="54167" y2="95890"/>
                      </a14:backgroundRemoval>
                    </a14:imgEffect>
                  </a14:imgLayer>
                </a14:imgProps>
              </a:ext>
              <a:ext uri="{28A0092B-C50C-407E-A947-70E740481C1C}">
                <a14:useLocalDpi xmlns:a14="http://schemas.microsoft.com/office/drawing/2010/main" val="0"/>
              </a:ext>
            </a:extLst>
          </a:blip>
          <a:srcRect/>
          <a:stretch>
            <a:fillRect/>
          </a:stretch>
        </p:blipFill>
        <p:spPr bwMode="auto">
          <a:xfrm>
            <a:off x="1331913" y="251917"/>
            <a:ext cx="993653" cy="1208945"/>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6">
            <a:extLst>
              <a:ext uri="{FF2B5EF4-FFF2-40B4-BE49-F238E27FC236}">
                <a16:creationId xmlns:a16="http://schemas.microsoft.com/office/drawing/2014/main" xmlns="" id="{21181F8E-CBE7-4FAE-83E0-5168905AB161}"/>
              </a:ext>
            </a:extLst>
          </p:cNvPr>
          <p:cNvSpPr txBox="1">
            <a:spLocks/>
          </p:cNvSpPr>
          <p:nvPr/>
        </p:nvSpPr>
        <p:spPr>
          <a:xfrm>
            <a:off x="7560370" y="102697"/>
            <a:ext cx="4320480" cy="1507384"/>
          </a:xfrm>
          <a:prstGeom prst="rect">
            <a:avLst/>
          </a:prstGeom>
        </p:spPr>
        <p:txBody>
          <a:bodyPr vert="horz" wrap="square" lIns="0" tIns="273606"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dirty="0" smtClean="0">
                <a:solidFill>
                  <a:schemeClr val="bg1"/>
                </a:solidFill>
                <a:latin typeface="+mn-lt"/>
                <a:ea typeface="Tahoma" panose="020B0604030504040204" pitchFamily="34" charset="0"/>
                <a:cs typeface="Arial" pitchFamily="34" charset="0"/>
              </a:rPr>
              <a:t>Приложение к Постановлению </a:t>
            </a:r>
            <a:r>
              <a:rPr lang="ru-RU" sz="2000" dirty="0">
                <a:solidFill>
                  <a:schemeClr val="bg1"/>
                </a:solidFill>
                <a:latin typeface="+mn-lt"/>
                <a:ea typeface="Tahoma" panose="020B0604030504040204" pitchFamily="34" charset="0"/>
                <a:cs typeface="Arial" pitchFamily="34" charset="0"/>
              </a:rPr>
              <a:t>А</a:t>
            </a:r>
            <a:r>
              <a:rPr lang="ru-RU" sz="2000" dirty="0" smtClean="0">
                <a:solidFill>
                  <a:schemeClr val="bg1"/>
                </a:solidFill>
                <a:latin typeface="+mn-lt"/>
                <a:ea typeface="Tahoma" panose="020B0604030504040204" pitchFamily="34" charset="0"/>
                <a:cs typeface="Arial" pitchFamily="34" charset="0"/>
              </a:rPr>
              <a:t>дминистрации Харовского муниципального округа Вологодской области от 25.07.2024 № 858</a:t>
            </a:r>
            <a:endParaRPr lang="ru-RU" sz="2000" dirty="0">
              <a:solidFill>
                <a:schemeClr val="bg1"/>
              </a:solidFill>
              <a:latin typeface="+mn-lt"/>
              <a:ea typeface="Tahoma" panose="020B0604030504040204" pitchFamily="34" charset="0"/>
              <a:cs typeface="Arial" pitchFamily="34" charset="0"/>
            </a:endParaRPr>
          </a:p>
        </p:txBody>
      </p:sp>
    </p:spTree>
    <p:extLst>
      <p:ext uri="{BB962C8B-B14F-4D97-AF65-F5344CB8AC3E}">
        <p14:creationId xmlns:p14="http://schemas.microsoft.com/office/powerpoint/2010/main" val="4106225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2.1  Цель и задачи программы развития</a:t>
            </a:r>
            <a:endParaRPr lang="ru-RU" sz="2800" b="1" dirty="0">
              <a:solidFill>
                <a:schemeClr val="bg1"/>
              </a:solidFill>
              <a:ea typeface="Tahoma" panose="020B0604030504040204" pitchFamily="34" charset="0"/>
              <a:cs typeface="Tahoma" panose="020B0604030504040204" pitchFamily="34" charset="0"/>
            </a:endParaRPr>
          </a:p>
        </p:txBody>
      </p:sp>
      <p:sp>
        <p:nvSpPr>
          <p:cNvPr id="3" name="Номер слайда 3"/>
          <p:cNvSpPr txBox="1">
            <a:spLocks/>
          </p:cNvSpPr>
          <p:nvPr/>
        </p:nvSpPr>
        <p:spPr>
          <a:xfrm>
            <a:off x="8964761" y="6409441"/>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10</a:t>
            </a:fld>
            <a:endParaRPr lang="ru-RU" sz="1100" dirty="0"/>
          </a:p>
        </p:txBody>
      </p:sp>
      <p:sp>
        <p:nvSpPr>
          <p:cNvPr id="2" name="Прямоугольник 1"/>
          <p:cNvSpPr/>
          <p:nvPr/>
        </p:nvSpPr>
        <p:spPr>
          <a:xfrm>
            <a:off x="184594" y="1044005"/>
            <a:ext cx="8496944" cy="2015936"/>
          </a:xfrm>
          <a:prstGeom prst="rect">
            <a:avLst/>
          </a:prstGeom>
          <a:noFill/>
        </p:spPr>
        <p:txBody>
          <a:bodyPr wrap="square">
            <a:spAutoFit/>
          </a:bodyPr>
          <a:lstStyle/>
          <a:p>
            <a:r>
              <a:rPr lang="ru-RU" b="1" dirty="0" smtClean="0"/>
              <a:t>Цель: </a:t>
            </a:r>
          </a:p>
          <a:p>
            <a:r>
              <a:rPr lang="ru-RU" dirty="0" smtClean="0"/>
              <a:t>реализация </a:t>
            </a:r>
            <a:r>
              <a:rPr lang="ru-RU" dirty="0"/>
              <a:t>политики НАРОДОСБЕРЕЖЕНИЯ путем сохранения демографического потенциала и развития человеческого капитала за счет конкурентоспособности района и формирования пространства развития </a:t>
            </a:r>
            <a:r>
              <a:rPr lang="ru-RU" dirty="0" smtClean="0"/>
              <a:t>человека.</a:t>
            </a:r>
          </a:p>
        </p:txBody>
      </p:sp>
      <p:sp>
        <p:nvSpPr>
          <p:cNvPr id="4" name="Прямоугольник 3"/>
          <p:cNvSpPr/>
          <p:nvPr/>
        </p:nvSpPr>
        <p:spPr>
          <a:xfrm>
            <a:off x="220012" y="3852317"/>
            <a:ext cx="10801200" cy="2015936"/>
          </a:xfrm>
          <a:prstGeom prst="rect">
            <a:avLst/>
          </a:prstGeom>
        </p:spPr>
        <p:txBody>
          <a:bodyPr wrap="square">
            <a:spAutoFit/>
          </a:bodyPr>
          <a:lstStyle/>
          <a:p>
            <a:r>
              <a:rPr lang="ru-RU" b="1" dirty="0"/>
              <a:t>Задачи:</a:t>
            </a:r>
          </a:p>
          <a:p>
            <a:r>
              <a:rPr lang="ru-RU" dirty="0" smtClean="0"/>
              <a:t>- комфортное </a:t>
            </a:r>
            <a:r>
              <a:rPr lang="ru-RU" dirty="0"/>
              <a:t>и привлекательное проживание на территории</a:t>
            </a:r>
          </a:p>
          <a:p>
            <a:r>
              <a:rPr lang="ru-RU" dirty="0"/>
              <a:t>округа</a:t>
            </a:r>
          </a:p>
          <a:p>
            <a:r>
              <a:rPr lang="ru-RU" dirty="0" smtClean="0"/>
              <a:t>- улучшение </a:t>
            </a:r>
            <a:r>
              <a:rPr lang="ru-RU" dirty="0"/>
              <a:t>инвестиционной привлекательности</a:t>
            </a:r>
          </a:p>
          <a:p>
            <a:r>
              <a:rPr lang="ru-RU" dirty="0" smtClean="0"/>
              <a:t>- определение </a:t>
            </a:r>
            <a:r>
              <a:rPr lang="ru-RU" dirty="0"/>
              <a:t>пространственных приоритетов развития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11</a:t>
            </a:fld>
            <a:endParaRPr lang="ru-RU" sz="1100" dirty="0"/>
          </a:p>
        </p:txBody>
      </p:sp>
      <p:sp>
        <p:nvSpPr>
          <p:cNvPr id="9" name="Прямоугольник 8"/>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2.2  Целевые показатели и результаты реализации программы</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534642307"/>
              </p:ext>
            </p:extLst>
          </p:nvPr>
        </p:nvGraphicFramePr>
        <p:xfrm>
          <a:off x="288426" y="1260029"/>
          <a:ext cx="11303998" cy="4557625"/>
        </p:xfrm>
        <a:graphic>
          <a:graphicData uri="http://schemas.openxmlformats.org/drawingml/2006/table">
            <a:tbl>
              <a:tblPr>
                <a:tableStyleId>{616DA210-FB5B-4158-B5E0-FEB733F419BA}</a:tableStyleId>
              </a:tblPr>
              <a:tblGrid>
                <a:gridCol w="5112568"/>
                <a:gridCol w="1031905"/>
                <a:gridCol w="1031905"/>
                <a:gridCol w="1031905"/>
                <a:gridCol w="1031905"/>
                <a:gridCol w="1031905"/>
                <a:gridCol w="1031905"/>
              </a:tblGrid>
              <a:tr h="146460">
                <a:tc>
                  <a:txBody>
                    <a:bodyPr/>
                    <a:lstStyle/>
                    <a:p>
                      <a:pPr algn="l" fontAlgn="b"/>
                      <a:r>
                        <a:rPr lang="ru-RU" sz="1400" u="none" strike="noStrike" dirty="0">
                          <a:effectLst/>
                        </a:rPr>
                        <a:t>Показатель отрасли / сферы, мероприятие</a:t>
                      </a:r>
                      <a:endParaRPr lang="ru-RU" sz="1400" b="0" i="0" u="none" strike="noStrike" dirty="0">
                        <a:solidFill>
                          <a:srgbClr val="000000"/>
                        </a:solidFill>
                        <a:effectLst/>
                        <a:latin typeface="Calibri"/>
                      </a:endParaRPr>
                    </a:p>
                  </a:txBody>
                  <a:tcPr marL="9012" marR="9012" marT="9012" marB="0" anchor="b">
                    <a:solidFill>
                      <a:schemeClr val="bg1">
                        <a:lumMod val="85000"/>
                      </a:schemeClr>
                    </a:solidFill>
                  </a:tcPr>
                </a:tc>
                <a:tc>
                  <a:txBody>
                    <a:bodyPr/>
                    <a:lstStyle/>
                    <a:p>
                      <a:pPr algn="ctr" fontAlgn="b"/>
                      <a:r>
                        <a:rPr lang="ru-RU" sz="1400" u="none" strike="noStrike" dirty="0">
                          <a:effectLst/>
                        </a:rPr>
                        <a:t>2025</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2026</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2027</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2028</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2029</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2030</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r>
              <a:tr h="436934">
                <a:tc>
                  <a:txBody>
                    <a:bodyPr/>
                    <a:lstStyle/>
                    <a:p>
                      <a:pPr algn="l" rtl="0" fontAlgn="b"/>
                      <a:r>
                        <a:rPr lang="ru-RU" sz="1400" b="0" i="0" u="none" strike="noStrike" dirty="0">
                          <a:solidFill>
                            <a:schemeClr val="tx1"/>
                          </a:solidFill>
                          <a:effectLst/>
                          <a:latin typeface="Calibri"/>
                        </a:rPr>
                        <a:t>Площадь здания, приведенного в нормативное состояние, посредством капитального ремонта, кв. м. </a:t>
                      </a:r>
                    </a:p>
                  </a:txBody>
                  <a:tcPr marL="9525" marR="9525" marT="9525" marB="0" anchor="b">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2550,3 кв. м. </a:t>
                      </a:r>
                    </a:p>
                  </a:txBody>
                  <a:tcPr marL="9525" marR="9525" marT="9525" marB="0" anchor="ctr">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1066,6 кв. м. </a:t>
                      </a:r>
                    </a:p>
                  </a:txBody>
                  <a:tcPr marL="9525" marR="9525" marT="9525" marB="0" anchor="ctr">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774 кв. м. </a:t>
                      </a:r>
                    </a:p>
                  </a:txBody>
                  <a:tcPr marL="9525" marR="9525" marT="9525" marB="0" anchor="ctr">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a:solidFill>
                            <a:schemeClr val="tx1"/>
                          </a:solidFill>
                          <a:effectLst/>
                          <a:latin typeface="Calibri"/>
                        </a:rPr>
                        <a:t>- </a:t>
                      </a:r>
                    </a:p>
                  </a:txBody>
                  <a:tcPr marL="9525" marR="9525" marT="9525" marB="0" anchor="ctr">
                    <a:solidFill>
                      <a:schemeClr val="bg1">
                        <a:lumMod val="85000"/>
                      </a:schemeClr>
                    </a:solidFill>
                  </a:tcPr>
                </a:tc>
              </a:tr>
              <a:tr h="436934">
                <a:tc>
                  <a:txBody>
                    <a:bodyPr/>
                    <a:lstStyle/>
                    <a:p>
                      <a:pPr algn="l" rtl="0" fontAlgn="b"/>
                      <a:r>
                        <a:rPr lang="ru-RU" sz="1400" b="0" i="0" u="none" strike="noStrike" dirty="0">
                          <a:solidFill>
                            <a:srgbClr val="000000"/>
                          </a:solidFill>
                          <a:effectLst/>
                          <a:latin typeface="Calibri"/>
                        </a:rPr>
                        <a:t>Капитальный ремонт здания МБДОУ "</a:t>
                      </a:r>
                      <a:r>
                        <a:rPr lang="ru-RU" sz="1400" b="0" i="0" u="none" strike="noStrike" dirty="0" err="1">
                          <a:solidFill>
                            <a:srgbClr val="000000"/>
                          </a:solidFill>
                          <a:effectLst/>
                          <a:latin typeface="Calibri"/>
                        </a:rPr>
                        <a:t>Харовская</a:t>
                      </a:r>
                      <a:r>
                        <a:rPr lang="ru-RU" sz="1400" b="0" i="0" u="none" strike="noStrike" dirty="0">
                          <a:solidFill>
                            <a:srgbClr val="000000"/>
                          </a:solidFill>
                          <a:effectLst/>
                          <a:latin typeface="Calibri"/>
                        </a:rPr>
                        <a:t> спортивная школа". Адрес: 162250, Вологодская область,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район, г.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ул. Молодежная д. 7а</a:t>
                      </a:r>
                    </a:p>
                  </a:txBody>
                  <a:tcPr marL="9525" marR="9525" marT="9525" marB="0" anchor="b"/>
                </a:tc>
                <a:tc>
                  <a:txBody>
                    <a:bodyPr/>
                    <a:lstStyle/>
                    <a:p>
                      <a:pPr algn="ctr" rtl="0" fontAlgn="ctr"/>
                      <a:r>
                        <a:rPr lang="ru-RU" sz="1400" b="0" i="0" u="none" strike="noStrike" dirty="0" smtClean="0">
                          <a:solidFill>
                            <a:srgbClr val="000000"/>
                          </a:solidFill>
                          <a:effectLst/>
                          <a:latin typeface="Calibri"/>
                        </a:rPr>
                        <a:t>934,8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a:solidFill>
                            <a:srgbClr val="000000"/>
                          </a:solidFill>
                          <a:effectLst/>
                          <a:latin typeface="Calibri"/>
                        </a:rPr>
                        <a:t>Капитальный ремонт зданий МБДОУ "Детский сад №7". Адрес: 162250, Вологодская область, Харовский муниципальный округ, г. Харовск, ул. Механизаторов, д. 14</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421,1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18468">
                <a:tc>
                  <a:txBody>
                    <a:bodyPr/>
                    <a:lstStyle/>
                    <a:p>
                      <a:pPr algn="l" rtl="0" fontAlgn="b"/>
                      <a:r>
                        <a:rPr lang="ru-RU" sz="1400" b="0" i="0" u="none" strike="noStrike" dirty="0">
                          <a:solidFill>
                            <a:srgbClr val="000000"/>
                          </a:solidFill>
                          <a:effectLst/>
                          <a:latin typeface="Calibri"/>
                        </a:rPr>
                        <a:t>Капитальный ремонт здания МБДОУ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центр дополнительного образования". Адрес: 162250, Вологодская область,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район, г.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ул. </a:t>
                      </a:r>
                      <a:r>
                        <a:rPr lang="ru-RU" sz="1400" b="0" i="0" u="none" strike="noStrike" dirty="0" smtClean="0">
                          <a:solidFill>
                            <a:srgbClr val="000000"/>
                          </a:solidFill>
                          <a:effectLst/>
                          <a:latin typeface="Calibri"/>
                        </a:rPr>
                        <a:t>Свободы, д. </a:t>
                      </a:r>
                      <a:r>
                        <a:rPr lang="ru-RU" sz="1400" b="0" i="0" u="none" strike="noStrike" dirty="0">
                          <a:solidFill>
                            <a:srgbClr val="000000"/>
                          </a:solidFill>
                          <a:effectLst/>
                          <a:latin typeface="Calibri"/>
                        </a:rPr>
                        <a:t>12</a:t>
                      </a:r>
                    </a:p>
                  </a:txBody>
                  <a:tcPr marL="9525" marR="9525" marT="9525" marB="0" anchor="b"/>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766,6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dirty="0">
                          <a:solidFill>
                            <a:srgbClr val="000000"/>
                          </a:solidFill>
                          <a:effectLst/>
                          <a:latin typeface="Calibri"/>
                        </a:rPr>
                        <a:t>Капитальный ремонт здания детского сада по адресу 162251, Вологодская область, г.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ул. </a:t>
                      </a:r>
                      <a:r>
                        <a:rPr lang="ru-RU" sz="1400" b="0" i="0" u="none" strike="noStrike" dirty="0" smtClean="0">
                          <a:solidFill>
                            <a:srgbClr val="000000"/>
                          </a:solidFill>
                          <a:effectLst/>
                          <a:latin typeface="Calibri"/>
                        </a:rPr>
                        <a:t>Клубная, </a:t>
                      </a:r>
                      <a:r>
                        <a:rPr lang="ru-RU" sz="1400" b="0" i="0" u="none" strike="noStrike" dirty="0">
                          <a:solidFill>
                            <a:srgbClr val="000000"/>
                          </a:solidFill>
                          <a:effectLst/>
                          <a:latin typeface="Calibri"/>
                        </a:rPr>
                        <a:t>д.10 в целях перевода учащихся начальной школы из здания МБОУ "</a:t>
                      </a:r>
                      <a:r>
                        <a:rPr lang="ru-RU" sz="1400" b="0" i="0" u="none" strike="noStrike" dirty="0" err="1">
                          <a:solidFill>
                            <a:srgbClr val="000000"/>
                          </a:solidFill>
                          <a:effectLst/>
                          <a:latin typeface="Calibri"/>
                        </a:rPr>
                        <a:t>Харовская</a:t>
                      </a:r>
                      <a:r>
                        <a:rPr lang="ru-RU" sz="1400" b="0" i="0" u="none" strike="noStrike" dirty="0">
                          <a:solidFill>
                            <a:srgbClr val="000000"/>
                          </a:solidFill>
                          <a:effectLst/>
                          <a:latin typeface="Calibri"/>
                        </a:rPr>
                        <a:t> СОШ №2"</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300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47858">
                <a:tc>
                  <a:txBody>
                    <a:bodyPr/>
                    <a:lstStyle/>
                    <a:p>
                      <a:pPr algn="l" rtl="0" fontAlgn="b"/>
                      <a:r>
                        <a:rPr lang="ru-RU" sz="1400" b="0" i="0" u="none" strike="noStrike" dirty="0">
                          <a:solidFill>
                            <a:srgbClr val="000000"/>
                          </a:solidFill>
                          <a:effectLst/>
                          <a:latin typeface="Calibri"/>
                        </a:rPr>
                        <a:t>Капитальный ремонт  здания МБУ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историко-художественный музей" Адрес: 162250, Вологодская область,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район, </a:t>
                      </a:r>
                      <a:r>
                        <a:rPr lang="ru-RU" sz="1400" b="0" i="0" u="none" strike="noStrike" dirty="0" smtClean="0">
                          <a:solidFill>
                            <a:srgbClr val="000000"/>
                          </a:solidFill>
                          <a:effectLst/>
                          <a:latin typeface="Calibri"/>
                        </a:rPr>
                        <a:t>г.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mn-lt"/>
                        </a:rPr>
                        <a:t>ул. Ленинградская, </a:t>
                      </a:r>
                      <a:r>
                        <a:rPr lang="ru-RU" sz="1400" b="0" i="0" u="none" strike="noStrike" dirty="0">
                          <a:solidFill>
                            <a:srgbClr val="000000"/>
                          </a:solidFill>
                          <a:effectLst/>
                          <a:latin typeface="Calibri"/>
                        </a:rPr>
                        <a:t>д. 7</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352,9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a:solidFill>
                            <a:srgbClr val="000000"/>
                          </a:solidFill>
                          <a:effectLst/>
                          <a:latin typeface="Calibri"/>
                        </a:rPr>
                        <a:t>Капитальный ремонт здания МДОУ "Детский сад №4". Адрес: 162251, Вологодская область, г. Харовск, ул. Ворошилова д.11</a:t>
                      </a:r>
                    </a:p>
                  </a:txBody>
                  <a:tcPr marL="9525" marR="9525" marT="9525" marB="0" anchor="b"/>
                </a:tc>
                <a:tc>
                  <a:txBody>
                    <a:bodyPr/>
                    <a:lstStyle/>
                    <a:p>
                      <a:pPr algn="ctr" rtl="0" fontAlgn="ctr"/>
                      <a:r>
                        <a:rPr lang="ru-RU" sz="1400" b="0" i="0" u="none" strike="noStrike" dirty="0" smtClean="0">
                          <a:solidFill>
                            <a:srgbClr val="000000"/>
                          </a:solidFill>
                          <a:effectLst/>
                          <a:latin typeface="Calibri"/>
                        </a:rPr>
                        <a:t>1615,5 </a:t>
                      </a:r>
                      <a:r>
                        <a:rPr lang="ru-RU" sz="1400" b="0" i="0" u="none" strike="noStrike" dirty="0" smtClean="0">
                          <a:solidFill>
                            <a:schemeClr val="tx1"/>
                          </a:solidFill>
                          <a:effectLst/>
                          <a:latin typeface="+mn-lt"/>
                        </a:rPr>
                        <a:t>кв. 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r>
            </a:tbl>
          </a:graphicData>
        </a:graphic>
      </p:graphicFrame>
    </p:spTree>
    <p:extLst>
      <p:ext uri="{BB962C8B-B14F-4D97-AF65-F5344CB8AC3E}">
        <p14:creationId xmlns:p14="http://schemas.microsoft.com/office/powerpoint/2010/main" val="1054261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12</a:t>
            </a:fld>
            <a:endParaRPr lang="ru-RU" sz="1100" dirty="0"/>
          </a:p>
        </p:txBody>
      </p:sp>
      <p:sp>
        <p:nvSpPr>
          <p:cNvPr id="9" name="Прямоугольник 8"/>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2.2  Целевые показатели и результаты реализации программы</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5634861"/>
              </p:ext>
            </p:extLst>
          </p:nvPr>
        </p:nvGraphicFramePr>
        <p:xfrm>
          <a:off x="288426" y="1116013"/>
          <a:ext cx="11303998" cy="5048954"/>
        </p:xfrm>
        <a:graphic>
          <a:graphicData uri="http://schemas.openxmlformats.org/drawingml/2006/table">
            <a:tbl>
              <a:tblPr>
                <a:tableStyleId>{616DA210-FB5B-4158-B5E0-FEB733F419BA}</a:tableStyleId>
              </a:tblPr>
              <a:tblGrid>
                <a:gridCol w="5112568"/>
                <a:gridCol w="1031905"/>
                <a:gridCol w="1031905"/>
                <a:gridCol w="1031905"/>
                <a:gridCol w="1031905"/>
                <a:gridCol w="1031905"/>
                <a:gridCol w="1031905"/>
              </a:tblGrid>
              <a:tr h="146460">
                <a:tc>
                  <a:txBody>
                    <a:bodyPr/>
                    <a:lstStyle/>
                    <a:p>
                      <a:pPr algn="l" fontAlgn="b"/>
                      <a:r>
                        <a:rPr lang="ru-RU" sz="1400" u="none" strike="noStrike" dirty="0">
                          <a:effectLst/>
                        </a:rPr>
                        <a:t>Показатель отрасли / сферы, мероприятие</a:t>
                      </a:r>
                      <a:endParaRPr lang="ru-RU" sz="1400" b="0" i="0" u="none" strike="noStrike" dirty="0">
                        <a:solidFill>
                          <a:srgbClr val="000000"/>
                        </a:solidFill>
                        <a:effectLst/>
                        <a:latin typeface="Calibri"/>
                      </a:endParaRPr>
                    </a:p>
                  </a:txBody>
                  <a:tcPr marL="9012" marR="9012" marT="9012" marB="0" anchor="b">
                    <a:solidFill>
                      <a:schemeClr val="bg1">
                        <a:lumMod val="85000"/>
                      </a:schemeClr>
                    </a:solidFill>
                  </a:tcPr>
                </a:tc>
                <a:tc>
                  <a:txBody>
                    <a:bodyPr/>
                    <a:lstStyle/>
                    <a:p>
                      <a:pPr algn="ctr" fontAlgn="b"/>
                      <a:r>
                        <a:rPr lang="ru-RU" sz="1400" u="none" strike="noStrike" dirty="0">
                          <a:effectLst/>
                        </a:rPr>
                        <a:t>2025</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2026</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2027</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2028</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2029</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2030</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r>
              <a:tr h="436934">
                <a:tc>
                  <a:txBody>
                    <a:bodyPr/>
                    <a:lstStyle/>
                    <a:p>
                      <a:pPr algn="l" rtl="0" fontAlgn="b"/>
                      <a:r>
                        <a:rPr lang="ru-RU" sz="1400" b="0" i="0" u="none" strike="noStrike" dirty="0">
                          <a:solidFill>
                            <a:srgbClr val="000000"/>
                          </a:solidFill>
                          <a:effectLst/>
                          <a:latin typeface="Calibri"/>
                        </a:rPr>
                        <a:t>Количество обучающихся, для которых созданы условия обучения, отвечающие требованиям СанПиН</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220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700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60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r>
              <a:tr h="436934">
                <a:tc>
                  <a:txBody>
                    <a:bodyPr/>
                    <a:lstStyle/>
                    <a:p>
                      <a:pPr algn="l" rtl="0" fontAlgn="b"/>
                      <a:r>
                        <a:rPr lang="ru-RU" sz="1400" b="0" i="0" u="none" strike="noStrike">
                          <a:solidFill>
                            <a:srgbClr val="000000"/>
                          </a:solidFill>
                          <a:effectLst/>
                          <a:latin typeface="Calibri"/>
                        </a:rPr>
                        <a:t>Капитальный ремонт здания МБДОУ "Харовская спортивная школа". Адрес: 162250, Вологодская область, Харовский район, г. Харовск ул. Молодежная д. 7а</a:t>
                      </a:r>
                    </a:p>
                  </a:txBody>
                  <a:tcPr marL="9525" marR="9525" marT="9525" marB="0" anchor="b"/>
                </a:tc>
                <a:tc>
                  <a:txBody>
                    <a:bodyPr/>
                    <a:lstStyle/>
                    <a:p>
                      <a:pPr algn="ctr" rtl="0" fontAlgn="ctr"/>
                      <a:r>
                        <a:rPr lang="ru-RU" sz="1400" b="0" i="0" u="none" strike="noStrike" dirty="0" smtClean="0">
                          <a:solidFill>
                            <a:srgbClr val="000000"/>
                          </a:solidFill>
                          <a:effectLst/>
                          <a:latin typeface="Calibri"/>
                        </a:rPr>
                        <a:t>100 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a:solidFill>
                            <a:srgbClr val="000000"/>
                          </a:solidFill>
                          <a:effectLst/>
                          <a:latin typeface="Calibri"/>
                        </a:rPr>
                        <a:t>Капитальный ремонт зданий МБДОУ "Детский сад №7". Адрес: 162250, Вологодская область, Харовский муниципальный округ, г. Харовск, ул. Механизаторов, д. 14</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60 </a:t>
                      </a:r>
                      <a:r>
                        <a:rPr lang="ru-RU" sz="1400" b="0" i="0" u="none" strike="noStrike" dirty="0" smtClean="0">
                          <a:solidFill>
                            <a:srgbClr val="000000"/>
                          </a:solidFill>
                          <a:effectLst/>
                          <a:latin typeface="+mn-lt"/>
                        </a:rPr>
                        <a:t>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18468">
                <a:tc>
                  <a:txBody>
                    <a:bodyPr/>
                    <a:lstStyle/>
                    <a:p>
                      <a:pPr algn="l" rtl="0" fontAlgn="b"/>
                      <a:r>
                        <a:rPr lang="ru-RU" sz="1400" b="0" i="0" u="none" strike="noStrike">
                          <a:solidFill>
                            <a:srgbClr val="000000"/>
                          </a:solidFill>
                          <a:effectLst/>
                          <a:latin typeface="Calibri"/>
                        </a:rPr>
                        <a:t>Капитальный ремонт здания МБДОУ "Харовский центр дополнительного образования". Адрес: 162250, Вологодская область, Харовский район, г. Харовск, ул. Свободы 12</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650 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a:solidFill>
                            <a:srgbClr val="000000"/>
                          </a:solidFill>
                          <a:effectLst/>
                          <a:latin typeface="Calibri"/>
                        </a:rPr>
                        <a:t>Капитальный ремонт здания детского сада по адресу 162251, Вологодская область, г. Харовск, ул. Клубная д.10 в целях перевода учащихся начальной школы из здания МБОУ "Харовская СОШ №2"</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50 </a:t>
                      </a:r>
                      <a:r>
                        <a:rPr lang="ru-RU" sz="1400" b="0" i="0" u="none" strike="noStrike" dirty="0" smtClean="0">
                          <a:solidFill>
                            <a:srgbClr val="000000"/>
                          </a:solidFill>
                          <a:effectLst/>
                          <a:latin typeface="+mn-lt"/>
                        </a:rPr>
                        <a:t>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47858">
                <a:tc>
                  <a:txBody>
                    <a:bodyPr/>
                    <a:lstStyle/>
                    <a:p>
                      <a:pPr algn="l" rtl="0" fontAlgn="b"/>
                      <a:r>
                        <a:rPr lang="ru-RU" sz="1400" b="0" i="0" u="none" strike="noStrike">
                          <a:solidFill>
                            <a:srgbClr val="000000"/>
                          </a:solidFill>
                          <a:effectLst/>
                          <a:latin typeface="Calibri"/>
                        </a:rPr>
                        <a:t>Капитальный ремонт здания МДОУ "Детский сад №4". Адрес: 162251, Вологодская область, г. Харовск, ул. Ворошилова д.11</a:t>
                      </a:r>
                    </a:p>
                  </a:txBody>
                  <a:tcPr marL="9525" marR="9525" marT="9525" marB="0" anchor="b"/>
                </a:tc>
                <a:tc>
                  <a:txBody>
                    <a:bodyPr/>
                    <a:lstStyle/>
                    <a:p>
                      <a:pPr algn="ctr" rtl="0" fontAlgn="ctr"/>
                      <a:r>
                        <a:rPr lang="ru-RU" sz="1400" b="0" i="0" u="none" strike="noStrike" dirty="0" smtClean="0">
                          <a:solidFill>
                            <a:srgbClr val="000000"/>
                          </a:solidFill>
                          <a:effectLst/>
                          <a:latin typeface="Calibri"/>
                        </a:rPr>
                        <a:t>120 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70880">
                <a:tc>
                  <a:txBody>
                    <a:bodyPr/>
                    <a:lstStyle/>
                    <a:p>
                      <a:pPr algn="l" rtl="0" fontAlgn="b"/>
                      <a:r>
                        <a:rPr lang="ru-RU" sz="1400" b="0" i="0" u="none" strike="noStrike" dirty="0" smtClean="0">
                          <a:solidFill>
                            <a:srgbClr val="000000"/>
                          </a:solidFill>
                          <a:effectLst/>
                          <a:latin typeface="Calibri"/>
                        </a:rPr>
                        <a:t>Число посещений культурных мероприятий</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167,8 </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168,1 </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168,4 </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168,8 </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169,1 </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169,8</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 </a:t>
                      </a:r>
                      <a:r>
                        <a:rPr lang="ru-RU" sz="1400" b="0" i="0" u="none" strike="noStrike" dirty="0" smtClean="0">
                          <a:solidFill>
                            <a:srgbClr val="000000"/>
                          </a:solidFill>
                          <a:effectLst/>
                          <a:latin typeface="+mn-lt"/>
                        </a:rPr>
                        <a:t>тыс. ед.</a:t>
                      </a:r>
                    </a:p>
                  </a:txBody>
                  <a:tcPr marL="9525" marR="9525" marT="9525" marB="0" anchor="ctr">
                    <a:solidFill>
                      <a:schemeClr val="bg1">
                        <a:lumMod val="85000"/>
                      </a:schemeClr>
                    </a:solidFill>
                  </a:tcPr>
                </a:tc>
              </a:tr>
              <a:tr h="218468">
                <a:tc>
                  <a:txBody>
                    <a:bodyPr/>
                    <a:lstStyle/>
                    <a:p>
                      <a:pPr algn="l" rtl="0" fontAlgn="b"/>
                      <a:r>
                        <a:rPr lang="ru-RU" sz="1400" b="0" i="0" u="none" strike="noStrike" dirty="0">
                          <a:solidFill>
                            <a:srgbClr val="000000"/>
                          </a:solidFill>
                          <a:effectLst/>
                          <a:latin typeface="Calibri"/>
                        </a:rPr>
                        <a:t>Создание модельной библиотеки на базе </a:t>
                      </a:r>
                      <a:r>
                        <a:rPr lang="ru-RU" sz="1400" b="0" i="0" u="none" strike="noStrike" dirty="0" err="1">
                          <a:solidFill>
                            <a:srgbClr val="000000"/>
                          </a:solidFill>
                          <a:effectLst/>
                          <a:latin typeface="Calibri"/>
                        </a:rPr>
                        <a:t>Харовской</a:t>
                      </a:r>
                      <a:r>
                        <a:rPr lang="ru-RU" sz="1400" b="0" i="0" u="none" strike="noStrike" dirty="0">
                          <a:solidFill>
                            <a:srgbClr val="000000"/>
                          </a:solidFill>
                          <a:effectLst/>
                          <a:latin typeface="Calibri"/>
                        </a:rPr>
                        <a:t> центральной библиотеки. Адрес: 162250, Вологодская область, </a:t>
                      </a:r>
                      <a:r>
                        <a:rPr lang="ru-RU" sz="1400" b="0" i="0" u="none" strike="noStrike" dirty="0" err="1">
                          <a:solidFill>
                            <a:srgbClr val="000000"/>
                          </a:solidFill>
                          <a:effectLst/>
                          <a:latin typeface="Calibri"/>
                        </a:rPr>
                        <a:t>Харовский</a:t>
                      </a:r>
                      <a:r>
                        <a:rPr lang="ru-RU" sz="1400" b="0" i="0" u="none" strike="noStrike" dirty="0">
                          <a:solidFill>
                            <a:srgbClr val="000000"/>
                          </a:solidFill>
                          <a:effectLst/>
                          <a:latin typeface="Calibri"/>
                        </a:rPr>
                        <a:t> р-н, г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Октябрьская </a:t>
                      </a:r>
                      <a:r>
                        <a:rPr lang="ru-RU" sz="1400" b="0" i="0" u="none" strike="noStrike" dirty="0" err="1">
                          <a:solidFill>
                            <a:srgbClr val="000000"/>
                          </a:solidFill>
                          <a:effectLst/>
                          <a:latin typeface="Calibri"/>
                        </a:rPr>
                        <a:t>ул</a:t>
                      </a:r>
                      <a:r>
                        <a:rPr lang="ru-RU" sz="1400" b="0" i="0" u="none" strike="noStrike" dirty="0">
                          <a:solidFill>
                            <a:srgbClr val="000000"/>
                          </a:solidFill>
                          <a:effectLst/>
                          <a:latin typeface="Calibri"/>
                        </a:rPr>
                        <a:t>, д. 10 </a:t>
                      </a:r>
                    </a:p>
                  </a:txBody>
                  <a:tcPr marL="9525" marR="9525" marT="9525" marB="0" anchor="b"/>
                </a:tc>
                <a:tc>
                  <a:txBody>
                    <a:bodyPr/>
                    <a:lstStyle/>
                    <a:p>
                      <a:pPr algn="ctr" fontAlgn="b"/>
                      <a:r>
                        <a:rPr lang="ru-RU" sz="1400" b="0" i="0" u="none" strike="noStrike" dirty="0" smtClean="0">
                          <a:solidFill>
                            <a:srgbClr val="000000"/>
                          </a:solidFill>
                          <a:effectLst/>
                          <a:latin typeface="Calibri"/>
                        </a:rPr>
                        <a:t>143,5 </a:t>
                      </a:r>
                    </a:p>
                    <a:p>
                      <a:pPr algn="ctr" fontAlgn="b"/>
                      <a:r>
                        <a:rPr lang="ru-RU" sz="1400" b="0" i="0" u="none" strike="noStrike" dirty="0" smtClean="0">
                          <a:solidFill>
                            <a:srgbClr val="000000"/>
                          </a:solidFill>
                          <a:effectLst/>
                          <a:latin typeface="Calibri"/>
                        </a:rPr>
                        <a:t>тыс. ед.</a:t>
                      </a:r>
                      <a:endParaRPr lang="ru-RU" sz="1400" b="0" i="0" u="none" strike="noStrike" dirty="0">
                        <a:solidFill>
                          <a:srgbClr val="000000"/>
                        </a:solidFill>
                        <a:effectLst/>
                        <a:latin typeface="Calibri"/>
                      </a:endParaRPr>
                    </a:p>
                  </a:txBody>
                  <a:tcPr marL="9525" marR="9525" marT="9525" marB="0" anchor="ctr">
                    <a:solidFill>
                      <a:schemeClr val="bg1"/>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143,7</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 </a:t>
                      </a:r>
                      <a:r>
                        <a:rPr lang="ru-RU" sz="1400" b="0" i="0" u="none" strike="noStrike" dirty="0" smtClean="0">
                          <a:solidFill>
                            <a:srgbClr val="000000"/>
                          </a:solidFill>
                          <a:effectLst/>
                          <a:latin typeface="+mn-lt"/>
                        </a:rPr>
                        <a:t>тыс. ед.</a:t>
                      </a:r>
                    </a:p>
                  </a:txBody>
                  <a:tcPr marL="9525" marR="9525" marT="9525" marB="0" anchor="ctr">
                    <a:solidFill>
                      <a:schemeClr val="bg1"/>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144,0</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144,3</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144,6</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145,1</a:t>
                      </a:r>
                    </a:p>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тыс. ед.</a:t>
                      </a:r>
                    </a:p>
                  </a:txBody>
                  <a:tcPr marL="9525" marR="9525" marT="9525" marB="0" anchor="ctr"/>
                </a:tc>
              </a:tr>
              <a:tr h="142483">
                <a:tc>
                  <a:txBody>
                    <a:bodyPr/>
                    <a:lstStyle/>
                    <a:p>
                      <a:pPr algn="l" rtl="0" fontAlgn="b"/>
                      <a:r>
                        <a:rPr lang="ru-RU" sz="1400" b="0" i="0" u="none" strike="noStrike" dirty="0" smtClean="0">
                          <a:solidFill>
                            <a:srgbClr val="000000"/>
                          </a:solidFill>
                          <a:effectLst/>
                          <a:latin typeface="+mn-lt"/>
                        </a:rPr>
                        <a:t>Строительство Дома культуры в микрорайоне </a:t>
                      </a:r>
                      <a:r>
                        <a:rPr lang="ru-RU" sz="1400" b="0" i="0" u="none" strike="noStrike" dirty="0" err="1" smtClean="0">
                          <a:solidFill>
                            <a:srgbClr val="000000"/>
                          </a:solidFill>
                          <a:effectLst/>
                          <a:latin typeface="+mn-lt"/>
                        </a:rPr>
                        <a:t>Харовсклеспром</a:t>
                      </a:r>
                      <a:endParaRPr lang="ru-RU" sz="1400" b="0" i="0" u="none" strike="noStrike" dirty="0">
                        <a:solidFill>
                          <a:srgbClr val="000000"/>
                        </a:solidFill>
                        <a:effectLst/>
                        <a:latin typeface="Calibri"/>
                      </a:endParaRPr>
                    </a:p>
                  </a:txBody>
                  <a:tcPr marL="9525" marR="9525" marT="9525" marB="0" anchor="b"/>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24,3</a:t>
                      </a:r>
                      <a:r>
                        <a:rPr lang="ru-RU" sz="1400" b="0" i="0" u="none" strike="noStrike" baseline="0" dirty="0" smtClean="0">
                          <a:solidFill>
                            <a:srgbClr val="000000"/>
                          </a:solidFill>
                          <a:effectLst/>
                          <a:latin typeface="Calibri"/>
                        </a:rPr>
                        <a:t> </a:t>
                      </a:r>
                      <a:r>
                        <a:rPr lang="ru-RU" sz="1400" b="0" i="0" u="none" strike="noStrike" dirty="0" smtClean="0">
                          <a:solidFill>
                            <a:srgbClr val="000000"/>
                          </a:solidFill>
                          <a:effectLst/>
                          <a:latin typeface="+mn-lt"/>
                        </a:rPr>
                        <a:t>тыс. ед.</a:t>
                      </a:r>
                    </a:p>
                  </a:txBody>
                  <a:tcPr marL="9525" marR="9525" marT="9525" marB="0" anchor="ctr">
                    <a:solidFill>
                      <a:schemeClr val="bg1"/>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24,4 </a:t>
                      </a:r>
                      <a:r>
                        <a:rPr lang="ru-RU" sz="1400" b="0" i="0" u="none" strike="noStrike" dirty="0" smtClean="0">
                          <a:solidFill>
                            <a:srgbClr val="000000"/>
                          </a:solidFill>
                          <a:effectLst/>
                          <a:latin typeface="+mn-lt"/>
                        </a:rPr>
                        <a:t>тыс. ед.</a:t>
                      </a:r>
                    </a:p>
                  </a:txBody>
                  <a:tcPr marL="9525" marR="9525" marT="9525" marB="0" anchor="ctr">
                    <a:solidFill>
                      <a:schemeClr val="bg1"/>
                    </a:solidFill>
                  </a:tcP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24,4 </a:t>
                      </a: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24,5 </a:t>
                      </a: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24,5 </a:t>
                      </a:r>
                      <a:r>
                        <a:rPr lang="ru-RU" sz="1400" b="0" i="0" u="none" strike="noStrike" dirty="0" smtClean="0">
                          <a:solidFill>
                            <a:srgbClr val="000000"/>
                          </a:solidFill>
                          <a:effectLst/>
                          <a:latin typeface="+mn-lt"/>
                        </a:rPr>
                        <a:t>тыс. ед.</a:t>
                      </a:r>
                    </a:p>
                  </a:txBody>
                  <a:tcPr marL="9525" marR="9525" marT="9525" marB="0" anchor="ctr"/>
                </a:tc>
                <a:tc>
                  <a:txBody>
                    <a:bodyPr/>
                    <a:lstStyle/>
                    <a:p>
                      <a:pPr marL="0" marR="0" indent="0" algn="ctr" defTabSz="1284989" rtl="0" eaLnBrk="1" fontAlgn="b"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Calibri"/>
                        </a:rPr>
                        <a:t>24,6 </a:t>
                      </a:r>
                      <a:r>
                        <a:rPr lang="ru-RU" sz="1400" b="0" i="0" u="none" strike="noStrike" dirty="0" smtClean="0">
                          <a:solidFill>
                            <a:srgbClr val="000000"/>
                          </a:solidFill>
                          <a:effectLst/>
                          <a:latin typeface="+mn-lt"/>
                        </a:rPr>
                        <a:t>тыс. ед.</a:t>
                      </a:r>
                    </a:p>
                  </a:txBody>
                  <a:tcPr marL="9525" marR="9525" marT="9525" marB="0" anchor="ctr"/>
                </a:tc>
              </a:tr>
            </a:tbl>
          </a:graphicData>
        </a:graphic>
      </p:graphicFrame>
    </p:spTree>
    <p:extLst>
      <p:ext uri="{BB962C8B-B14F-4D97-AF65-F5344CB8AC3E}">
        <p14:creationId xmlns:p14="http://schemas.microsoft.com/office/powerpoint/2010/main" val="130070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13</a:t>
            </a:fld>
            <a:endParaRPr lang="ru-RU" sz="1100" dirty="0"/>
          </a:p>
        </p:txBody>
      </p:sp>
      <p:sp>
        <p:nvSpPr>
          <p:cNvPr id="9" name="Прямоугольник 8"/>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2.2  Целевые показатели и результаты реализации программы</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63924852"/>
              </p:ext>
            </p:extLst>
          </p:nvPr>
        </p:nvGraphicFramePr>
        <p:xfrm>
          <a:off x="288426" y="971997"/>
          <a:ext cx="11303998" cy="5338519"/>
        </p:xfrm>
        <a:graphic>
          <a:graphicData uri="http://schemas.openxmlformats.org/drawingml/2006/table">
            <a:tbl>
              <a:tblPr>
                <a:tableStyleId>{616DA210-FB5B-4158-B5E0-FEB733F419BA}</a:tableStyleId>
              </a:tblPr>
              <a:tblGrid>
                <a:gridCol w="5112568"/>
                <a:gridCol w="1031905"/>
                <a:gridCol w="1031905"/>
                <a:gridCol w="1031905"/>
                <a:gridCol w="1031905"/>
                <a:gridCol w="1031905"/>
                <a:gridCol w="1031905"/>
              </a:tblGrid>
              <a:tr h="146460">
                <a:tc>
                  <a:txBody>
                    <a:bodyPr/>
                    <a:lstStyle/>
                    <a:p>
                      <a:pPr algn="l" fontAlgn="b"/>
                      <a:r>
                        <a:rPr lang="ru-RU" sz="1400" u="none" strike="noStrike" dirty="0">
                          <a:effectLst/>
                        </a:rPr>
                        <a:t>Показатель отрасли / сферы, мероприятие</a:t>
                      </a:r>
                      <a:endParaRPr lang="ru-RU" sz="1400" b="0" i="0" u="none" strike="noStrike" dirty="0">
                        <a:solidFill>
                          <a:srgbClr val="000000"/>
                        </a:solidFill>
                        <a:effectLst/>
                        <a:latin typeface="Calibri"/>
                      </a:endParaRPr>
                    </a:p>
                  </a:txBody>
                  <a:tcPr marL="9012" marR="9012" marT="9012" marB="0" anchor="b">
                    <a:solidFill>
                      <a:schemeClr val="bg1">
                        <a:lumMod val="85000"/>
                      </a:schemeClr>
                    </a:solidFill>
                  </a:tcPr>
                </a:tc>
                <a:tc>
                  <a:txBody>
                    <a:bodyPr/>
                    <a:lstStyle/>
                    <a:p>
                      <a:pPr algn="ctr" fontAlgn="b"/>
                      <a:r>
                        <a:rPr lang="ru-RU" sz="1400" u="none" strike="noStrike" dirty="0">
                          <a:effectLst/>
                        </a:rPr>
                        <a:t>2025</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2026</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2027</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2028</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2029</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2030</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r>
              <a:tr h="281684">
                <a:tc>
                  <a:txBody>
                    <a:bodyPr/>
                    <a:lstStyle/>
                    <a:p>
                      <a:pPr algn="l" rtl="0" fontAlgn="b"/>
                      <a:r>
                        <a:rPr lang="ru-RU" sz="1400" b="0" i="0" u="none" strike="noStrike" dirty="0">
                          <a:solidFill>
                            <a:srgbClr val="000000"/>
                          </a:solidFill>
                          <a:effectLst/>
                          <a:latin typeface="Calibri"/>
                        </a:rPr>
                        <a:t>Создано рабочих мест, человек</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13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r>
              <a:tr h="436934">
                <a:tc>
                  <a:txBody>
                    <a:bodyPr/>
                    <a:lstStyle/>
                    <a:p>
                      <a:pPr algn="l" rtl="0" fontAlgn="b"/>
                      <a:r>
                        <a:rPr lang="ru-RU" sz="1400" b="0" i="0" u="none" strike="noStrike">
                          <a:solidFill>
                            <a:srgbClr val="000000"/>
                          </a:solidFill>
                          <a:effectLst/>
                          <a:latin typeface="Calibri"/>
                        </a:rPr>
                        <a:t>Строительство модульного  спортивного комплекса. Адрес: 162250, РФ, Вологодская обл. город Харовск ул. Клубная дом 18</a:t>
                      </a:r>
                    </a:p>
                  </a:txBody>
                  <a:tcPr marL="9525" marR="9525" marT="9525" marB="0" anchor="b"/>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13 чел.</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11138">
                <a:tc>
                  <a:txBody>
                    <a:bodyPr/>
                    <a:lstStyle/>
                    <a:p>
                      <a:pPr algn="l" rtl="0" fontAlgn="b"/>
                      <a:r>
                        <a:rPr lang="ru-RU" sz="1400" b="0" i="0" u="none" strike="noStrike" dirty="0">
                          <a:solidFill>
                            <a:srgbClr val="000000"/>
                          </a:solidFill>
                          <a:effectLst/>
                          <a:latin typeface="Calibri"/>
                        </a:rPr>
                        <a:t>Площадь построенного спортивного объекта, </a:t>
                      </a:r>
                      <a:r>
                        <a:rPr lang="ru-RU" sz="1400" b="0" i="0" u="none" strike="noStrike" dirty="0" err="1">
                          <a:solidFill>
                            <a:srgbClr val="000000"/>
                          </a:solidFill>
                          <a:effectLst/>
                          <a:latin typeface="Calibri"/>
                        </a:rPr>
                        <a:t>кв.м</a:t>
                      </a:r>
                      <a:r>
                        <a:rPr lang="ru-RU" sz="1400" b="0" i="0" u="none" strike="noStrike" dirty="0">
                          <a:solidFill>
                            <a:srgbClr val="000000"/>
                          </a:solidFill>
                          <a:effectLst/>
                          <a:latin typeface="Calibri"/>
                        </a:rPr>
                        <a:t>.</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1000  </a:t>
                      </a:r>
                      <a:r>
                        <a:rPr lang="ru-RU" sz="1400" b="0" i="0" u="none" strike="noStrike" dirty="0" err="1">
                          <a:solidFill>
                            <a:srgbClr val="000000"/>
                          </a:solidFill>
                          <a:effectLst/>
                          <a:latin typeface="Calibri"/>
                        </a:rPr>
                        <a:t>кв.м</a:t>
                      </a: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r>
              <a:tr h="218468">
                <a:tc>
                  <a:txBody>
                    <a:bodyPr/>
                    <a:lstStyle/>
                    <a:p>
                      <a:pPr algn="l" rtl="0" fontAlgn="b"/>
                      <a:r>
                        <a:rPr lang="ru-RU" sz="1400" b="0" i="0" u="none" strike="noStrike" dirty="0">
                          <a:solidFill>
                            <a:srgbClr val="000000"/>
                          </a:solidFill>
                          <a:effectLst/>
                          <a:latin typeface="Calibri"/>
                        </a:rPr>
                        <a:t>Строительство модульного  спортивного комплекса. Адрес: 162250, РФ, Вологодская обл. город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ул. Клубная дом 18</a:t>
                      </a:r>
                    </a:p>
                  </a:txBody>
                  <a:tcPr marL="9525" marR="9525" marT="9525" marB="0" anchor="b"/>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1000 </a:t>
                      </a:r>
                      <a:r>
                        <a:rPr lang="ru-RU" sz="1400" b="0" i="0" u="none" strike="noStrike" dirty="0" err="1" smtClean="0">
                          <a:solidFill>
                            <a:srgbClr val="000000"/>
                          </a:solidFill>
                          <a:effectLst/>
                          <a:latin typeface="+mn-lt"/>
                        </a:rPr>
                        <a:t>кв.м</a:t>
                      </a:r>
                      <a:r>
                        <a:rPr lang="ru-RU" sz="1400" b="0" i="0" u="none" strike="noStrike" dirty="0" smtClean="0">
                          <a:solidFill>
                            <a:srgbClr val="000000"/>
                          </a:solidFill>
                          <a:effectLst/>
                          <a:latin typeface="+mn-lt"/>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dirty="0">
                          <a:solidFill>
                            <a:srgbClr val="000000"/>
                          </a:solidFill>
                          <a:effectLst/>
                          <a:latin typeface="Calibri"/>
                        </a:rPr>
                        <a:t>Подключение потребителей для отвода сточных вод в объеме, м3/</a:t>
                      </a:r>
                      <a:r>
                        <a:rPr lang="ru-RU" sz="1400" b="0" i="0" u="none" strike="noStrike" dirty="0" err="1">
                          <a:solidFill>
                            <a:srgbClr val="000000"/>
                          </a:solidFill>
                          <a:effectLst/>
                          <a:latin typeface="Calibri"/>
                        </a:rPr>
                        <a:t>сут</a:t>
                      </a:r>
                      <a:endParaRPr lang="ru-RU" sz="1400" b="0" i="0" u="none" strike="noStrike" dirty="0">
                        <a:solidFill>
                          <a:srgbClr val="000000"/>
                        </a:solidFill>
                        <a:effectLst/>
                        <a:latin typeface="Calibri"/>
                      </a:endParaRP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1200 </a:t>
                      </a:r>
                      <a:r>
                        <a:rPr lang="ru-RU" sz="1400" b="0" i="0" u="none" strike="noStrike" dirty="0">
                          <a:solidFill>
                            <a:srgbClr val="000000"/>
                          </a:solidFill>
                          <a:effectLst/>
                          <a:latin typeface="Calibri"/>
                        </a:rPr>
                        <a:t>м</a:t>
                      </a:r>
                      <a:r>
                        <a:rPr lang="ru-RU" sz="1400" b="0" i="0" u="none" strike="noStrike" baseline="30000" dirty="0">
                          <a:solidFill>
                            <a:srgbClr val="000000"/>
                          </a:solidFill>
                          <a:effectLst/>
                          <a:latin typeface="Calibri"/>
                        </a:rPr>
                        <a:t>3</a:t>
                      </a:r>
                      <a:r>
                        <a:rPr lang="ru-RU" sz="1400" b="0" i="0" u="none" strike="noStrike" dirty="0">
                          <a:solidFill>
                            <a:srgbClr val="000000"/>
                          </a:solidFill>
                          <a:effectLst/>
                          <a:latin typeface="Calibri"/>
                        </a:rPr>
                        <a:t>/</a:t>
                      </a:r>
                      <a:r>
                        <a:rPr lang="ru-RU" sz="1400" b="0" i="0" u="none" strike="noStrike" dirty="0" err="1">
                          <a:solidFill>
                            <a:srgbClr val="000000"/>
                          </a:solidFill>
                          <a:effectLst/>
                          <a:latin typeface="Calibri"/>
                        </a:rPr>
                        <a:t>сут</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r>
              <a:tr h="447858">
                <a:tc>
                  <a:txBody>
                    <a:bodyPr/>
                    <a:lstStyle/>
                    <a:p>
                      <a:pPr algn="l" rtl="0" fontAlgn="b"/>
                      <a:r>
                        <a:rPr lang="ru-RU" sz="1400" b="0" i="0" u="none" strike="noStrike">
                          <a:solidFill>
                            <a:srgbClr val="000000"/>
                          </a:solidFill>
                          <a:effectLst/>
                          <a:latin typeface="Calibri"/>
                        </a:rPr>
                        <a:t>Реконструкция очистных сооружений канализации г. Харовск (вблизи д. Дмитриево Харовского района Вологодской области)</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1200 м</a:t>
                      </a:r>
                      <a:r>
                        <a:rPr lang="ru-RU" sz="1400" b="0" i="0" u="none" strike="noStrike" baseline="30000" dirty="0" smtClean="0">
                          <a:solidFill>
                            <a:srgbClr val="000000"/>
                          </a:solidFill>
                          <a:effectLst/>
                          <a:latin typeface="+mn-lt"/>
                        </a:rPr>
                        <a:t>3</a:t>
                      </a:r>
                      <a:r>
                        <a:rPr lang="ru-RU" sz="1400" b="0" i="0" u="none" strike="noStrike" dirty="0" smtClean="0">
                          <a:solidFill>
                            <a:srgbClr val="000000"/>
                          </a:solidFill>
                          <a:effectLst/>
                          <a:latin typeface="+mn-lt"/>
                        </a:rPr>
                        <a:t>/</a:t>
                      </a:r>
                      <a:r>
                        <a:rPr lang="ru-RU" sz="1400" b="0" i="0" u="none" strike="noStrike" dirty="0" err="1" smtClean="0">
                          <a:solidFill>
                            <a:srgbClr val="000000"/>
                          </a:solidFill>
                          <a:effectLst/>
                          <a:latin typeface="+mn-lt"/>
                        </a:rPr>
                        <a:t>сут</a:t>
                      </a:r>
                      <a:endParaRPr lang="ru-RU" sz="1400" b="0" i="0" u="none" strike="noStrike" dirty="0">
                        <a:solidFill>
                          <a:srgbClr val="000000"/>
                        </a:solidFill>
                        <a:effectLst/>
                        <a:latin typeface="Calibri"/>
                      </a:endParaRPr>
                    </a:p>
                  </a:txBody>
                  <a:tcPr marL="9525" marR="9525" marT="9525" marB="0" anchor="ctr">
                    <a:no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dirty="0">
                          <a:solidFill>
                            <a:srgbClr val="000000"/>
                          </a:solidFill>
                          <a:effectLst/>
                          <a:latin typeface="Calibri"/>
                        </a:rPr>
                        <a:t>Количество потребителей услуги по водоотведению к 2030 году, чел.</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smtClean="0">
                          <a:solidFill>
                            <a:srgbClr val="000000"/>
                          </a:solidFill>
                          <a:effectLst/>
                          <a:latin typeface="Calibri"/>
                        </a:rPr>
                        <a:t>-</a:t>
                      </a:r>
                      <a:r>
                        <a:rPr lang="ru-RU" sz="1400" b="0" i="0" u="none" strike="noStrike" dirty="0">
                          <a:solidFill>
                            <a:srgbClr val="000000"/>
                          </a:solidFill>
                          <a:effectLst/>
                          <a:latin typeface="Calibri"/>
                        </a:rPr>
                        <a:t> </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7814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solidFill>
                      <a:schemeClr val="bg1">
                        <a:lumMod val="85000"/>
                      </a:schemeClr>
                    </a:solidFill>
                  </a:tcPr>
                </a:tc>
                <a:tc>
                  <a:txBody>
                    <a:bodyPr/>
                    <a:lstStyle/>
                    <a:p>
                      <a:pPr algn="ctr" fontAlgn="b"/>
                      <a:r>
                        <a:rPr lang="ru-RU" sz="1100" b="0" i="0" u="none" strike="noStrike" dirty="0">
                          <a:solidFill>
                            <a:srgbClr val="000000"/>
                          </a:solidFill>
                          <a:effectLst/>
                          <a:latin typeface="Calibri"/>
                        </a:rPr>
                        <a:t> </a:t>
                      </a:r>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ctr">
                    <a:solidFill>
                      <a:schemeClr val="bg1">
                        <a:lumMod val="85000"/>
                      </a:schemeClr>
                    </a:solidFill>
                  </a:tcPr>
                </a:tc>
              </a:tr>
              <a:tr h="218468">
                <a:tc>
                  <a:txBody>
                    <a:bodyPr/>
                    <a:lstStyle/>
                    <a:p>
                      <a:pPr algn="l" rtl="0" fontAlgn="b"/>
                      <a:r>
                        <a:rPr lang="ru-RU" sz="1400" b="0" i="0" u="none" strike="noStrike">
                          <a:solidFill>
                            <a:srgbClr val="000000"/>
                          </a:solidFill>
                          <a:effectLst/>
                          <a:latin typeface="Calibri"/>
                        </a:rPr>
                        <a:t>Реконструкция очистных сооружений канализации г. Харовск (вблизи д. Дмитриево Харовского района Вологодской области)</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7814 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44284">
                <a:tc>
                  <a:txBody>
                    <a:bodyPr/>
                    <a:lstStyle/>
                    <a:p>
                      <a:pPr algn="l" rtl="0" fontAlgn="b"/>
                      <a:r>
                        <a:rPr lang="ru-RU" sz="1400" b="0" i="0" u="none" strike="noStrike" dirty="0">
                          <a:solidFill>
                            <a:srgbClr val="000000"/>
                          </a:solidFill>
                          <a:effectLst/>
                          <a:latin typeface="Calibri"/>
                        </a:rPr>
                        <a:t>Протяженность отремонтированных дорог, км</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34,35 км.</a:t>
                      </a:r>
                    </a:p>
                  </a:txBody>
                  <a:tcPr marL="9525" marR="9525" marT="9525" marB="0" anchor="ctr">
                    <a:solidFill>
                      <a:schemeClr val="bg1">
                        <a:lumMod val="85000"/>
                      </a:schemeClr>
                    </a:solidFill>
                  </a:tcPr>
                </a:tc>
              </a:tr>
              <a:tr h="218468">
                <a:tc>
                  <a:txBody>
                    <a:bodyPr/>
                    <a:lstStyle/>
                    <a:p>
                      <a:pPr algn="l" rtl="0" fontAlgn="b"/>
                      <a:r>
                        <a:rPr lang="ru-RU" sz="1400" b="0" i="0" u="none" strike="noStrike" dirty="0">
                          <a:solidFill>
                            <a:srgbClr val="000000"/>
                          </a:solidFill>
                          <a:effectLst/>
                          <a:latin typeface="Calibri"/>
                        </a:rPr>
                        <a:t>Выполнение работ по капитальному ремонту автомобильных дорог в г. </a:t>
                      </a:r>
                      <a:r>
                        <a:rPr lang="ru-RU" sz="1400" b="0" i="0" u="none" strike="noStrike" dirty="0" err="1">
                          <a:solidFill>
                            <a:srgbClr val="000000"/>
                          </a:solidFill>
                          <a:effectLst/>
                          <a:latin typeface="Calibri"/>
                        </a:rPr>
                        <a:t>Харовске</a:t>
                      </a:r>
                      <a:endParaRPr lang="ru-RU" sz="1400" b="0" i="0" u="none" strike="noStrike" dirty="0">
                        <a:solidFill>
                          <a:srgbClr val="000000"/>
                        </a:solidFill>
                        <a:effectLst/>
                        <a:latin typeface="Calibri"/>
                      </a:endParaRP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34,35 км.</a:t>
                      </a:r>
                    </a:p>
                  </a:txBody>
                  <a:tcPr marL="9525" marR="9525" marT="9525" marB="0" anchor="ctr"/>
                </a:tc>
              </a:tr>
              <a:tr h="218468">
                <a:tc>
                  <a:txBody>
                    <a:bodyPr/>
                    <a:lstStyle/>
                    <a:p>
                      <a:pPr algn="l" rtl="0" fontAlgn="b"/>
                      <a:r>
                        <a:rPr lang="ru-RU" sz="1400" b="0" i="0" u="none" strike="noStrike" dirty="0">
                          <a:solidFill>
                            <a:srgbClr val="000000"/>
                          </a:solidFill>
                          <a:effectLst/>
                          <a:latin typeface="Calibri"/>
                        </a:rPr>
                        <a:t>Доля протяженности автомобильных дорог общего пользования местного значения, не отвечающих нормативным требованиям, в общей протяженности автомобильных дорог общего пользования местного значения в ОНП </a:t>
                      </a:r>
                      <a:r>
                        <a:rPr lang="ru-RU" sz="1400" b="0" i="0" u="none" strike="noStrike" dirty="0" err="1">
                          <a:solidFill>
                            <a:srgbClr val="000000"/>
                          </a:solidFill>
                          <a:effectLst/>
                          <a:latin typeface="Calibri"/>
                        </a:rPr>
                        <a:t>Харовск</a:t>
                      </a:r>
                      <a:r>
                        <a:rPr lang="ru-RU" sz="1400" b="0" i="0" u="none" strike="noStrike" dirty="0">
                          <a:solidFill>
                            <a:srgbClr val="000000"/>
                          </a:solidFill>
                          <a:effectLst/>
                          <a:latin typeface="Calibri"/>
                        </a:rPr>
                        <a:t>, %</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85,10%</a:t>
                      </a:r>
                    </a:p>
                  </a:txBody>
                  <a:tcPr marL="9525" marR="9525" marT="9525" marB="0" anchor="ctr">
                    <a:solidFill>
                      <a:schemeClr val="bg1">
                        <a:lumMod val="85000"/>
                      </a:schemeClr>
                    </a:solidFill>
                  </a:tcPr>
                </a:tc>
              </a:tr>
              <a:tr h="436934">
                <a:tc>
                  <a:txBody>
                    <a:bodyPr/>
                    <a:lstStyle/>
                    <a:p>
                      <a:pPr algn="l" rtl="0" fontAlgn="b"/>
                      <a:r>
                        <a:rPr lang="ru-RU" sz="1400" b="0" i="0" u="none" strike="noStrike">
                          <a:solidFill>
                            <a:srgbClr val="000000"/>
                          </a:solidFill>
                          <a:effectLst/>
                          <a:latin typeface="Calibri"/>
                        </a:rPr>
                        <a:t>Выполнение работ по капитальному ремонту автомобильных дорог в г. Харовске</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Calibri"/>
                        </a:rPr>
                        <a:t>85,10%</a:t>
                      </a:r>
                      <a:endParaRPr lang="ru-RU" sz="1400" b="0" i="0" u="none" strike="noStrike" dirty="0">
                        <a:solidFill>
                          <a:srgbClr val="000000"/>
                        </a:solidFill>
                        <a:effectLst/>
                        <a:latin typeface="Calibri"/>
                      </a:endParaRPr>
                    </a:p>
                  </a:txBody>
                  <a:tcPr marL="9525" marR="9525" marT="9525" marB="0" anchor="ctr"/>
                </a:tc>
              </a:tr>
            </a:tbl>
          </a:graphicData>
        </a:graphic>
      </p:graphicFrame>
    </p:spTree>
    <p:extLst>
      <p:ext uri="{BB962C8B-B14F-4D97-AF65-F5344CB8AC3E}">
        <p14:creationId xmlns:p14="http://schemas.microsoft.com/office/powerpoint/2010/main" val="11919903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14</a:t>
            </a:fld>
            <a:endParaRPr lang="ru-RU" sz="1100" dirty="0"/>
          </a:p>
        </p:txBody>
      </p:sp>
      <p:sp>
        <p:nvSpPr>
          <p:cNvPr id="9" name="Прямоугольник 8"/>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2.2  Целевые показатели и результаты реализации программы</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254944495"/>
              </p:ext>
            </p:extLst>
          </p:nvPr>
        </p:nvGraphicFramePr>
        <p:xfrm>
          <a:off x="179785" y="1044005"/>
          <a:ext cx="11303998" cy="5172429"/>
        </p:xfrm>
        <a:graphic>
          <a:graphicData uri="http://schemas.openxmlformats.org/drawingml/2006/table">
            <a:tbl>
              <a:tblPr>
                <a:tableStyleId>{616DA210-FB5B-4158-B5E0-FEB733F419BA}</a:tableStyleId>
              </a:tblPr>
              <a:tblGrid>
                <a:gridCol w="5112568"/>
                <a:gridCol w="1031905"/>
                <a:gridCol w="1031905"/>
                <a:gridCol w="1031905"/>
                <a:gridCol w="1031905"/>
                <a:gridCol w="1031905"/>
                <a:gridCol w="1031905"/>
              </a:tblGrid>
              <a:tr h="146460">
                <a:tc>
                  <a:txBody>
                    <a:bodyPr/>
                    <a:lstStyle/>
                    <a:p>
                      <a:pPr algn="l" fontAlgn="b"/>
                      <a:r>
                        <a:rPr lang="ru-RU" sz="1400" u="none" strike="noStrike" dirty="0">
                          <a:effectLst/>
                        </a:rPr>
                        <a:t>Показатель отрасли / сферы, мероприятие</a:t>
                      </a:r>
                      <a:endParaRPr lang="ru-RU" sz="1400" b="0" i="0" u="none" strike="noStrike" dirty="0">
                        <a:solidFill>
                          <a:srgbClr val="000000"/>
                        </a:solidFill>
                        <a:effectLst/>
                        <a:latin typeface="Calibri"/>
                      </a:endParaRPr>
                    </a:p>
                  </a:txBody>
                  <a:tcPr marL="9012" marR="9012" marT="9012" marB="0" anchor="b">
                    <a:solidFill>
                      <a:schemeClr val="bg1">
                        <a:lumMod val="85000"/>
                      </a:schemeClr>
                    </a:solidFill>
                  </a:tcPr>
                </a:tc>
                <a:tc>
                  <a:txBody>
                    <a:bodyPr/>
                    <a:lstStyle/>
                    <a:p>
                      <a:pPr algn="ctr" fontAlgn="b"/>
                      <a:r>
                        <a:rPr lang="ru-RU" sz="1400" u="none" strike="noStrike" dirty="0">
                          <a:effectLst/>
                        </a:rPr>
                        <a:t>2025</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2026</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2027</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2028</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2029</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c>
                  <a:txBody>
                    <a:bodyPr/>
                    <a:lstStyle/>
                    <a:p>
                      <a:pPr algn="ctr" fontAlgn="b"/>
                      <a:r>
                        <a:rPr lang="ru-RU" sz="1400" u="none" strike="noStrike" dirty="0">
                          <a:effectLst/>
                        </a:rPr>
                        <a:t>2030</a:t>
                      </a:r>
                      <a:endParaRPr lang="ru-RU" sz="1400" b="0" i="0" u="none" strike="noStrike" dirty="0">
                        <a:solidFill>
                          <a:srgbClr val="000000"/>
                        </a:solidFill>
                        <a:effectLst/>
                        <a:latin typeface="Calibri"/>
                      </a:endParaRPr>
                    </a:p>
                  </a:txBody>
                  <a:tcPr marL="9012" marR="9012" marT="9012" marB="0" anchor="ctr">
                    <a:solidFill>
                      <a:schemeClr val="bg1">
                        <a:lumMod val="85000"/>
                      </a:schemeClr>
                    </a:solidFill>
                  </a:tcPr>
                </a:tc>
              </a:tr>
              <a:tr h="281684">
                <a:tc>
                  <a:txBody>
                    <a:bodyPr/>
                    <a:lstStyle/>
                    <a:p>
                      <a:pPr algn="l" rtl="0" fontAlgn="b"/>
                      <a:r>
                        <a:rPr lang="ru-RU" sz="1400" b="0" i="0" u="none" strike="noStrike" dirty="0">
                          <a:solidFill>
                            <a:srgbClr val="000000"/>
                          </a:solidFill>
                          <a:effectLst/>
                          <a:latin typeface="Calibri"/>
                        </a:rPr>
                        <a:t>Обеспечение подъезда к д. Гора для, чел.</a:t>
                      </a:r>
                    </a:p>
                  </a:txBody>
                  <a:tcPr marL="9525" marR="9525" marT="9525" marB="0" anchor="b">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233 чел.</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r>
              <a:tr h="436934">
                <a:tc>
                  <a:txBody>
                    <a:bodyPr/>
                    <a:lstStyle/>
                    <a:p>
                      <a:pPr algn="l" rtl="0" fontAlgn="b"/>
                      <a:r>
                        <a:rPr lang="ru-RU" sz="1400" b="0" i="0" u="none" strike="noStrike" dirty="0">
                          <a:solidFill>
                            <a:srgbClr val="000000"/>
                          </a:solidFill>
                          <a:effectLst/>
                          <a:latin typeface="Calibri"/>
                        </a:rPr>
                        <a:t>Ремонт автомобильной дороги Подъезд к ст. Пундуга в </a:t>
                      </a:r>
                      <a:r>
                        <a:rPr lang="ru-RU" sz="1400" b="0" i="0" u="none" strike="noStrike" dirty="0" err="1">
                          <a:solidFill>
                            <a:srgbClr val="000000"/>
                          </a:solidFill>
                          <a:effectLst/>
                          <a:latin typeface="Calibri"/>
                        </a:rPr>
                        <a:t>Харовском</a:t>
                      </a:r>
                      <a:r>
                        <a:rPr lang="ru-RU" sz="1400" b="0" i="0" u="none" strike="noStrike" dirty="0">
                          <a:solidFill>
                            <a:srgbClr val="000000"/>
                          </a:solidFill>
                          <a:effectLst/>
                          <a:latin typeface="Calibri"/>
                        </a:rPr>
                        <a:t> муниципальном округе Вологодской области</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233 чел.</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83146">
                <a:tc>
                  <a:txBody>
                    <a:bodyPr/>
                    <a:lstStyle/>
                    <a:p>
                      <a:pPr algn="l" rtl="0" fontAlgn="b"/>
                      <a:r>
                        <a:rPr lang="ru-RU" sz="1400" b="0" i="0" u="none" strike="noStrike">
                          <a:solidFill>
                            <a:srgbClr val="000000"/>
                          </a:solidFill>
                          <a:effectLst/>
                          <a:latin typeface="Calibri"/>
                        </a:rPr>
                        <a:t>Протяженность построенных  автомобильных дорог, км</a:t>
                      </a:r>
                    </a:p>
                  </a:txBody>
                  <a:tcPr marL="9525" marR="9525" marT="9525" marB="0" anchor="b">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2,7 км.</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r>
              <a:tr h="218468">
                <a:tc>
                  <a:txBody>
                    <a:bodyPr/>
                    <a:lstStyle/>
                    <a:p>
                      <a:pPr algn="l" rtl="0" fontAlgn="b"/>
                      <a:r>
                        <a:rPr lang="ru-RU" sz="1400" b="0" i="0" u="none" strike="noStrike" dirty="0">
                          <a:solidFill>
                            <a:srgbClr val="000000"/>
                          </a:solidFill>
                          <a:effectLst/>
                          <a:latin typeface="Calibri"/>
                        </a:rPr>
                        <a:t>Ремонт автомобильной дороги Подъезд к ст. Пундуга в </a:t>
                      </a:r>
                      <a:r>
                        <a:rPr lang="ru-RU" sz="1400" b="0" i="0" u="none" strike="noStrike" dirty="0" err="1">
                          <a:solidFill>
                            <a:srgbClr val="000000"/>
                          </a:solidFill>
                          <a:effectLst/>
                          <a:latin typeface="Calibri"/>
                        </a:rPr>
                        <a:t>Харовском</a:t>
                      </a:r>
                      <a:r>
                        <a:rPr lang="ru-RU" sz="1400" b="0" i="0" u="none" strike="noStrike" dirty="0">
                          <a:solidFill>
                            <a:srgbClr val="000000"/>
                          </a:solidFill>
                          <a:effectLst/>
                          <a:latin typeface="Calibri"/>
                        </a:rPr>
                        <a:t> муниципальном округе Вологодской области</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2,7 км.</a:t>
                      </a:r>
                      <a:endParaRPr lang="ru-RU" sz="1400" b="0" i="0" u="none" strike="noStrike" dirty="0">
                        <a:solidFill>
                          <a:srgbClr val="000000"/>
                        </a:solidFill>
                        <a:effectLst/>
                        <a:latin typeface="Calibri"/>
                      </a:endParaRP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436934">
                <a:tc>
                  <a:txBody>
                    <a:bodyPr/>
                    <a:lstStyle/>
                    <a:p>
                      <a:pPr algn="l" rtl="0" fontAlgn="b"/>
                      <a:r>
                        <a:rPr lang="ru-RU" sz="1400" b="0" i="0" u="none" strike="noStrike">
                          <a:solidFill>
                            <a:srgbClr val="000000"/>
                          </a:solidFill>
                          <a:effectLst/>
                          <a:latin typeface="Calibri"/>
                        </a:rPr>
                        <a:t>Протяженность отремонтированного участка проезжей части автомобильной дороги, км</a:t>
                      </a:r>
                    </a:p>
                  </a:txBody>
                  <a:tcPr marL="9525" marR="9525" marT="9525" marB="0" anchor="b">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2,2 км.</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34,64 км.</a:t>
                      </a:r>
                    </a:p>
                  </a:txBody>
                  <a:tcPr marL="9525" marR="9525" marT="9525" marB="0" anchor="ctr">
                    <a:solidFill>
                      <a:schemeClr val="bg1">
                        <a:lumMod val="85000"/>
                      </a:schemeClr>
                    </a:solidFill>
                  </a:tcPr>
                </a:tc>
              </a:tr>
              <a:tr h="447858">
                <a:tc>
                  <a:txBody>
                    <a:bodyPr/>
                    <a:lstStyle/>
                    <a:p>
                      <a:pPr algn="l" rtl="0" fontAlgn="b"/>
                      <a:r>
                        <a:rPr lang="ru-RU" sz="1400" b="0" i="0" u="none" strike="noStrike">
                          <a:solidFill>
                            <a:srgbClr val="000000"/>
                          </a:solidFill>
                          <a:effectLst/>
                          <a:latin typeface="Calibri"/>
                        </a:rPr>
                        <a:t>Ремонт автомобильной дороги Козлиха-Шапша-Азла в Харовском муниципальном округе Вологодской области (участок Козлихи-Шапша)</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12 км.</a:t>
                      </a:r>
                    </a:p>
                    <a:p>
                      <a:pPr algn="ctr" rtl="0" fontAlgn="ctr"/>
                      <a:endParaRPr lang="ru-RU" sz="1400" b="0" i="0" u="none" strike="noStrike" dirty="0">
                        <a:solidFill>
                          <a:srgbClr val="000000"/>
                        </a:solidFill>
                        <a:effectLst/>
                        <a:latin typeface="Calibri"/>
                      </a:endParaRPr>
                    </a:p>
                  </a:txBody>
                  <a:tcPr marL="9525" marR="9525" marT="9525" marB="0" anchor="ctr"/>
                </a:tc>
              </a:tr>
              <a:tr h="205408">
                <a:tc>
                  <a:txBody>
                    <a:bodyPr/>
                    <a:lstStyle/>
                    <a:p>
                      <a:pPr algn="l" rtl="0" fontAlgn="b"/>
                      <a:r>
                        <a:rPr lang="ru-RU" sz="1400" b="0" i="0" u="none" strike="noStrike" dirty="0">
                          <a:solidFill>
                            <a:srgbClr val="000000"/>
                          </a:solidFill>
                          <a:effectLst/>
                          <a:latin typeface="Calibri"/>
                        </a:rPr>
                        <a:t>Ремонт улично-дорожной сети дер. </a:t>
                      </a:r>
                      <a:r>
                        <a:rPr lang="ru-RU" sz="1400" b="0" i="0" u="none" strike="noStrike" dirty="0" err="1">
                          <a:solidFill>
                            <a:srgbClr val="000000"/>
                          </a:solidFill>
                          <a:effectLst/>
                          <a:latin typeface="Calibri"/>
                        </a:rPr>
                        <a:t>Бараниха</a:t>
                      </a:r>
                      <a:endParaRPr lang="ru-RU" sz="1400" b="0" i="0" u="none" strike="noStrike" dirty="0">
                        <a:solidFill>
                          <a:srgbClr val="000000"/>
                        </a:solidFill>
                        <a:effectLst/>
                        <a:latin typeface="Calibri"/>
                      </a:endParaRP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2,2 км.</a:t>
                      </a:r>
                    </a:p>
                  </a:txBody>
                  <a:tcPr marL="9525" marR="9525" marT="9525" marB="0" anchor="ctr"/>
                </a:tc>
                <a:tc>
                  <a:txBody>
                    <a:bodyPr/>
                    <a:lstStyle/>
                    <a:p>
                      <a:pPr algn="ctr" rtl="0" fontAlgn="ctr"/>
                      <a:r>
                        <a:rPr lang="ru-RU" sz="1400" b="0" i="0" u="none" strike="noStrike" dirty="0">
                          <a:solidFill>
                            <a:srgbClr val="000000"/>
                          </a:solidFill>
                          <a:effectLst/>
                          <a:latin typeface="Calibri"/>
                        </a:rPr>
                        <a:t> </a:t>
                      </a:r>
                      <a:r>
                        <a:rPr lang="ru-RU" sz="1400" b="0" i="0" u="none" strike="noStrike" dirty="0" smtClean="0">
                          <a:solidFill>
                            <a:srgbClr val="000000"/>
                          </a:solidFill>
                          <a:effectLst/>
                          <a:latin typeface="Calibri"/>
                        </a:rPr>
                        <a:t>-</a:t>
                      </a:r>
                      <a:endParaRPr lang="ru-RU" sz="1400" b="0" i="0" u="none" strike="noStrike" dirty="0">
                        <a:solidFill>
                          <a:srgbClr val="000000"/>
                        </a:solidFill>
                        <a:effectLst/>
                        <a:latin typeface="Calibri"/>
                      </a:endParaRPr>
                    </a:p>
                  </a:txBody>
                  <a:tcPr marL="9525" marR="9525" marT="9525" marB="0" anchor="ctr"/>
                </a:tc>
              </a:tr>
              <a:tr h="218468">
                <a:tc>
                  <a:txBody>
                    <a:bodyPr/>
                    <a:lstStyle/>
                    <a:p>
                      <a:pPr algn="l" rtl="0" fontAlgn="b"/>
                      <a:r>
                        <a:rPr lang="ru-RU" sz="1400" b="0" i="0" u="none" strike="noStrike">
                          <a:solidFill>
                            <a:srgbClr val="000000"/>
                          </a:solidFill>
                          <a:effectLst/>
                          <a:latin typeface="Calibri"/>
                        </a:rPr>
                        <a:t>Ремонт автомобильной дороги Сямжа - Харовск в Харовском муниципальном округе</a:t>
                      </a:r>
                      <a:br>
                        <a:rPr lang="ru-RU" sz="1400" b="0" i="0" u="none" strike="noStrike">
                          <a:solidFill>
                            <a:srgbClr val="000000"/>
                          </a:solidFill>
                          <a:effectLst/>
                          <a:latin typeface="Calibri"/>
                        </a:rPr>
                      </a:br>
                      <a:r>
                        <a:rPr lang="ru-RU" sz="1400" b="0" i="0" u="none" strike="noStrike">
                          <a:solidFill>
                            <a:srgbClr val="000000"/>
                          </a:solidFill>
                          <a:effectLst/>
                          <a:latin typeface="Calibri"/>
                        </a:rPr>
                        <a:t>Вологодской области</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22,64 км.</a:t>
                      </a:r>
                    </a:p>
                  </a:txBody>
                  <a:tcPr marL="9525" marR="9525" marT="9525" marB="0" anchor="ctr"/>
                </a:tc>
              </a:tr>
              <a:tr h="244284">
                <a:tc>
                  <a:txBody>
                    <a:bodyPr/>
                    <a:lstStyle/>
                    <a:p>
                      <a:pPr algn="l" rtl="0" fontAlgn="b"/>
                      <a:r>
                        <a:rPr lang="ru-RU" sz="1400" b="0" i="0" u="none" strike="noStrike">
                          <a:solidFill>
                            <a:srgbClr val="000000"/>
                          </a:solidFill>
                          <a:effectLst/>
                          <a:latin typeface="Calibri"/>
                        </a:rPr>
                        <a:t>Количество созданных общественных пространств к 2029 году, ед.</a:t>
                      </a:r>
                    </a:p>
                  </a:txBody>
                  <a:tcPr marL="9525" marR="9525" marT="9525" marB="0" anchor="b">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1 ед.</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a:t>
                      </a:r>
                    </a:p>
                  </a:txBody>
                  <a:tcPr marL="9525" marR="9525" marT="9525" marB="0" anchor="ctr">
                    <a:solidFill>
                      <a:schemeClr val="bg1">
                        <a:lumMod val="85000"/>
                      </a:schemeClr>
                    </a:solidFill>
                  </a:tcPr>
                </a:tc>
              </a:tr>
              <a:tr h="218468">
                <a:tc>
                  <a:txBody>
                    <a:bodyPr/>
                    <a:lstStyle/>
                    <a:p>
                      <a:pPr algn="l" rtl="0" fontAlgn="b"/>
                      <a:r>
                        <a:rPr lang="ru-RU" sz="1400" b="0" i="0" u="none" strike="noStrike">
                          <a:solidFill>
                            <a:srgbClr val="000000"/>
                          </a:solidFill>
                          <a:effectLst/>
                          <a:latin typeface="Calibri"/>
                        </a:rPr>
                        <a:t>Благоустройство набережной город Харовск. Адрес: 162250, РФ, Вологодская обл. город Харовск створ ул. Ленинградская </a:t>
                      </a:r>
                    </a:p>
                  </a:txBody>
                  <a:tcPr marL="9525" marR="9525" marT="9525" marB="0" anchor="b"/>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1 ед.</a:t>
                      </a:r>
                    </a:p>
                  </a:txBody>
                  <a:tcPr marL="9525" marR="9525" marT="9525" marB="0" anchor="ctr"/>
                </a:tc>
                <a:tc>
                  <a:txBody>
                    <a:bodyPr/>
                    <a:lstStyle/>
                    <a:p>
                      <a:pPr algn="ctr" rtl="0" fontAlgn="ctr"/>
                      <a:r>
                        <a:rPr lang="ru-RU" sz="1400" b="0" i="0" u="none" strike="noStrike">
                          <a:solidFill>
                            <a:srgbClr val="000000"/>
                          </a:solidFill>
                          <a:effectLst/>
                          <a:latin typeface="Calibri"/>
                        </a:rPr>
                        <a:t>-</a:t>
                      </a:r>
                    </a:p>
                  </a:txBody>
                  <a:tcPr marL="9525" marR="9525" marT="9525" marB="0" anchor="ctr"/>
                </a:tc>
              </a:tr>
              <a:tr h="218468">
                <a:tc>
                  <a:txBody>
                    <a:bodyPr/>
                    <a:lstStyle/>
                    <a:p>
                      <a:pPr algn="l" rtl="0" fontAlgn="b"/>
                      <a:r>
                        <a:rPr lang="ru-RU" sz="1400" b="0" i="0" u="none" strike="noStrike">
                          <a:solidFill>
                            <a:srgbClr val="000000"/>
                          </a:solidFill>
                          <a:effectLst/>
                          <a:latin typeface="Calibri"/>
                        </a:rPr>
                        <a:t>Количество созданных общественных пространств к 2030 году, ед.</a:t>
                      </a:r>
                    </a:p>
                  </a:txBody>
                  <a:tcPr marL="9525" marR="9525" marT="9525" marB="0" anchor="b">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a:solidFill>
                            <a:srgbClr val="000000"/>
                          </a:solidFill>
                          <a:effectLst/>
                          <a:latin typeface="Calibri"/>
                        </a:rPr>
                        <a:t>-</a:t>
                      </a:r>
                    </a:p>
                  </a:txBody>
                  <a:tcPr marL="9525" marR="9525" marT="9525" marB="0" anchor="ctr">
                    <a:solidFill>
                      <a:schemeClr val="bg1">
                        <a:lumMod val="85000"/>
                      </a:schemeClr>
                    </a:solidFill>
                  </a:tcPr>
                </a:tc>
                <a:tc>
                  <a:txBody>
                    <a:bodyPr/>
                    <a:lstStyle/>
                    <a:p>
                      <a:pPr algn="ctr" rtl="0" fontAlgn="ctr"/>
                      <a:r>
                        <a:rPr lang="ru-RU" sz="1400" b="0" i="0" u="none" strike="noStrike" dirty="0">
                          <a:solidFill>
                            <a:srgbClr val="000000"/>
                          </a:solidFill>
                          <a:effectLst/>
                          <a:latin typeface="Calibri"/>
                        </a:rPr>
                        <a:t>1 ед.</a:t>
                      </a:r>
                    </a:p>
                  </a:txBody>
                  <a:tcPr marL="9525" marR="9525" marT="9525" marB="0" anchor="ctr">
                    <a:solidFill>
                      <a:schemeClr val="bg1">
                        <a:lumMod val="85000"/>
                      </a:schemeClr>
                    </a:solidFill>
                  </a:tcPr>
                </a:tc>
              </a:tr>
              <a:tr h="436934">
                <a:tc>
                  <a:txBody>
                    <a:bodyPr/>
                    <a:lstStyle/>
                    <a:p>
                      <a:pPr algn="l" rtl="0" fontAlgn="b"/>
                      <a:r>
                        <a:rPr lang="ru-RU" sz="1400" b="0" i="0" u="none" strike="noStrike">
                          <a:solidFill>
                            <a:srgbClr val="000000"/>
                          </a:solidFill>
                          <a:effectLst/>
                          <a:latin typeface="Calibri"/>
                        </a:rPr>
                        <a:t>Благоустройство центральной части  город Харовск. Адрес: 162250, РФ, Вологодская обл. город Харовск (Октябрьская и Торговая площади и ул. Октябрьская)</a:t>
                      </a:r>
                    </a:p>
                  </a:txBody>
                  <a:tcPr marL="9525" marR="9525" marT="9525" marB="0" anchor="b"/>
                </a:tc>
                <a:tc>
                  <a:txBody>
                    <a:bodyPr/>
                    <a:lstStyle/>
                    <a:p>
                      <a:pPr algn="ctr" fontAlgn="ctr"/>
                      <a:r>
                        <a:rPr lang="ru-RU" sz="1400" b="0" i="0" u="none" strike="noStrike">
                          <a:solidFill>
                            <a:srgbClr val="000000"/>
                          </a:solidFill>
                          <a:effectLst/>
                          <a:latin typeface="Calibri"/>
                        </a:rPr>
                        <a:t>-</a:t>
                      </a:r>
                    </a:p>
                  </a:txBody>
                  <a:tcPr marL="9525" marR="9525" marT="9525" marB="0" anchor="ctr"/>
                </a:tc>
                <a:tc>
                  <a:txBody>
                    <a:bodyPr/>
                    <a:lstStyle/>
                    <a:p>
                      <a:pPr algn="ctr" fontAlgn="ctr"/>
                      <a:r>
                        <a:rPr lang="ru-RU" sz="1400" b="0" i="0" u="none" strike="noStrike">
                          <a:solidFill>
                            <a:srgbClr val="000000"/>
                          </a:solidFill>
                          <a:effectLst/>
                          <a:latin typeface="Calibri"/>
                        </a:rPr>
                        <a:t>-</a:t>
                      </a:r>
                    </a:p>
                  </a:txBody>
                  <a:tcPr marL="9525" marR="9525" marT="9525" marB="0" anchor="ctr"/>
                </a:tc>
                <a:tc>
                  <a:txBody>
                    <a:bodyPr/>
                    <a:lstStyle/>
                    <a:p>
                      <a:pPr algn="ctr" fontAlgn="ctr"/>
                      <a:r>
                        <a:rPr lang="ru-RU" sz="1400" b="0" i="0" u="none" strike="noStrike">
                          <a:solidFill>
                            <a:srgbClr val="000000"/>
                          </a:solidFill>
                          <a:effectLst/>
                          <a:latin typeface="Calibri"/>
                        </a:rPr>
                        <a:t>-</a:t>
                      </a:r>
                    </a:p>
                  </a:txBody>
                  <a:tcPr marL="9525" marR="9525" marT="9525" marB="0" anchor="ctr"/>
                </a:tc>
                <a:tc>
                  <a:txBody>
                    <a:bodyPr/>
                    <a:lstStyle/>
                    <a:p>
                      <a:pPr algn="ctr" fontAlgn="ctr"/>
                      <a:r>
                        <a:rPr lang="ru-RU" sz="1400" b="0" i="0" u="none" strike="noStrike">
                          <a:solidFill>
                            <a:srgbClr val="000000"/>
                          </a:solidFill>
                          <a:effectLst/>
                          <a:latin typeface="Calibri"/>
                        </a:rPr>
                        <a:t>-</a:t>
                      </a:r>
                    </a:p>
                  </a:txBody>
                  <a:tcPr marL="9525" marR="9525" marT="9525" marB="0" anchor="ctr"/>
                </a:tc>
                <a:tc>
                  <a:txBody>
                    <a:bodyPr/>
                    <a:lstStyle/>
                    <a:p>
                      <a:pPr algn="ctr" fontAlgn="ctr"/>
                      <a:r>
                        <a:rPr lang="ru-RU" sz="1400" b="0" i="0" u="none" strike="noStrike">
                          <a:solidFill>
                            <a:srgbClr val="000000"/>
                          </a:solidFill>
                          <a:effectLst/>
                          <a:latin typeface="Calibri"/>
                        </a:rPr>
                        <a:t>-</a:t>
                      </a:r>
                    </a:p>
                  </a:txBody>
                  <a:tcPr marL="9525" marR="9525" marT="9525" marB="0" anchor="ct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effectLst/>
                          <a:latin typeface="+mn-lt"/>
                        </a:rPr>
                        <a:t>1 ед.</a:t>
                      </a:r>
                    </a:p>
                  </a:txBody>
                  <a:tcPr marL="9525" marR="9525" marT="9525" marB="0" anchor="ctr"/>
                </a:tc>
              </a:tr>
            </a:tbl>
          </a:graphicData>
        </a:graphic>
      </p:graphicFrame>
    </p:spTree>
    <p:extLst>
      <p:ext uri="{BB962C8B-B14F-4D97-AF65-F5344CB8AC3E}">
        <p14:creationId xmlns:p14="http://schemas.microsoft.com/office/powerpoint/2010/main" val="4603757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165" b="92086" l="5368" r="92182"/>
                    </a14:imgEffect>
                  </a14:imgLayer>
                </a14:imgProps>
              </a:ext>
              <a:ext uri="{28A0092B-C50C-407E-A947-70E740481C1C}">
                <a14:useLocalDpi xmlns:a14="http://schemas.microsoft.com/office/drawing/2010/main" val="0"/>
              </a:ext>
            </a:extLst>
          </a:blip>
          <a:srcRect/>
          <a:stretch>
            <a:fillRect/>
          </a:stretch>
        </p:blipFill>
        <p:spPr bwMode="auto">
          <a:xfrm>
            <a:off x="-153417" y="1232409"/>
            <a:ext cx="6453882" cy="5234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0"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15</a:t>
            </a:fld>
            <a:endParaRPr lang="ru-RU" sz="1100" dirty="0"/>
          </a:p>
        </p:txBody>
      </p:sp>
      <p:sp>
        <p:nvSpPr>
          <p:cNvPr id="85" name="Прямоугольник 84"/>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2.3  Пространственные приоритеты развития территории</a:t>
            </a:r>
            <a:endParaRPr lang="ru-RU" sz="2800" b="1" dirty="0">
              <a:solidFill>
                <a:schemeClr val="bg1"/>
              </a:solidFill>
              <a:ea typeface="Tahoma" panose="020B0604030504040204" pitchFamily="34" charset="0"/>
              <a:cs typeface="Tahoma" panose="020B0604030504040204" pitchFamily="34" charset="0"/>
            </a:endParaRPr>
          </a:p>
        </p:txBody>
      </p:sp>
      <p:sp>
        <p:nvSpPr>
          <p:cNvPr id="86" name="TextBox 85"/>
          <p:cNvSpPr txBox="1"/>
          <p:nvPr/>
        </p:nvSpPr>
        <p:spPr>
          <a:xfrm>
            <a:off x="368300" y="899989"/>
            <a:ext cx="11233248" cy="477054"/>
          </a:xfrm>
          <a:prstGeom prst="rect">
            <a:avLst/>
          </a:prstGeom>
          <a:noFill/>
        </p:spPr>
        <p:txBody>
          <a:bodyPr wrap="square" rtlCol="0">
            <a:spAutoFit/>
          </a:bodyPr>
          <a:lstStyle/>
          <a:p>
            <a:pPr algn="ctr"/>
            <a:r>
              <a:rPr lang="ru-RU" b="1" dirty="0" smtClean="0"/>
              <a:t>Карта и характеристика </a:t>
            </a:r>
            <a:r>
              <a:rPr lang="ru-RU" b="1" dirty="0" err="1" smtClean="0"/>
              <a:t>Харовского</a:t>
            </a:r>
            <a:r>
              <a:rPr lang="ru-RU" b="1" dirty="0" smtClean="0"/>
              <a:t> муниципального округа </a:t>
            </a:r>
            <a:endParaRPr lang="ru-RU" b="1" dirty="0"/>
          </a:p>
        </p:txBody>
      </p:sp>
      <p:sp>
        <p:nvSpPr>
          <p:cNvPr id="119" name="TextBox 118"/>
          <p:cNvSpPr txBox="1"/>
          <p:nvPr/>
        </p:nvSpPr>
        <p:spPr>
          <a:xfrm>
            <a:off x="881882" y="5732692"/>
            <a:ext cx="3528392" cy="338554"/>
          </a:xfrm>
          <a:prstGeom prst="rect">
            <a:avLst/>
          </a:prstGeom>
          <a:noFill/>
        </p:spPr>
        <p:txBody>
          <a:bodyPr wrap="square" rtlCol="0">
            <a:spAutoFit/>
          </a:bodyPr>
          <a:lstStyle/>
          <a:p>
            <a:r>
              <a:rPr lang="ru-RU" sz="1600" dirty="0" smtClean="0"/>
              <a:t>Г. </a:t>
            </a:r>
            <a:r>
              <a:rPr lang="ru-RU" sz="1600" dirty="0" err="1" smtClean="0"/>
              <a:t>Харовск</a:t>
            </a:r>
            <a:endParaRPr lang="ru-RU" sz="1600" dirty="0"/>
          </a:p>
        </p:txBody>
      </p:sp>
      <p:pic>
        <p:nvPicPr>
          <p:cNvPr id="120" name="Picture 5" descr="C:\Users\PC\Desktop\ДПР\после совещания\ПРЕЗЕНТАЦИЯ НА ЗАЩИТУ 11.12.23\Рисунок1.png"/>
          <p:cNvPicPr>
            <a:picLocks noChangeAspect="1" noChangeArrowheads="1"/>
          </p:cNvPicPr>
          <p:nvPr/>
        </p:nvPicPr>
        <p:blipFill>
          <a:blip r:embed="rId4" cstate="print">
            <a:grayscl/>
          </a:blip>
          <a:srcRect/>
          <a:stretch>
            <a:fillRect/>
          </a:stretch>
        </p:blipFill>
        <p:spPr bwMode="auto">
          <a:xfrm>
            <a:off x="395809" y="6156573"/>
            <a:ext cx="360040" cy="554403"/>
          </a:xfrm>
          <a:prstGeom prst="rect">
            <a:avLst/>
          </a:prstGeom>
          <a:noFill/>
        </p:spPr>
      </p:pic>
      <p:sp>
        <p:nvSpPr>
          <p:cNvPr id="121" name="TextBox 120"/>
          <p:cNvSpPr txBox="1"/>
          <p:nvPr/>
        </p:nvSpPr>
        <p:spPr>
          <a:xfrm>
            <a:off x="899865" y="6228581"/>
            <a:ext cx="3600400" cy="338554"/>
          </a:xfrm>
          <a:prstGeom prst="rect">
            <a:avLst/>
          </a:prstGeom>
          <a:noFill/>
        </p:spPr>
        <p:txBody>
          <a:bodyPr wrap="square" rtlCol="0">
            <a:spAutoFit/>
          </a:bodyPr>
          <a:lstStyle/>
          <a:p>
            <a:r>
              <a:rPr lang="ru-RU" sz="1600" dirty="0" smtClean="0"/>
              <a:t>НП точки-роста</a:t>
            </a:r>
            <a:endParaRPr lang="ru-RU" sz="1600" dirty="0"/>
          </a:p>
        </p:txBody>
      </p:sp>
      <p:pic>
        <p:nvPicPr>
          <p:cNvPr id="17" name="Picture 5" descr="C:\Users\PC\Desktop\ДПР\после совещания\ПРЕЗЕНТАЦИЯ НА ЗАЩИТУ 11.12.23\Рисунок1.png"/>
          <p:cNvPicPr>
            <a:picLocks noChangeAspect="1" noChangeArrowheads="1"/>
          </p:cNvPicPr>
          <p:nvPr/>
        </p:nvPicPr>
        <p:blipFill>
          <a:blip r:embed="rId4" cstate="print">
            <a:duotone>
              <a:schemeClr val="accent1">
                <a:shade val="45000"/>
                <a:satMod val="135000"/>
              </a:schemeClr>
              <a:prstClr val="white"/>
            </a:duotone>
            <a:lum bright="15000"/>
          </a:blip>
          <a:srcRect/>
          <a:stretch>
            <a:fillRect/>
          </a:stretch>
        </p:blipFill>
        <p:spPr bwMode="auto">
          <a:xfrm>
            <a:off x="323801" y="5364485"/>
            <a:ext cx="489989" cy="754503"/>
          </a:xfrm>
          <a:prstGeom prst="rect">
            <a:avLst/>
          </a:prstGeom>
          <a:noFill/>
        </p:spPr>
      </p:pic>
      <p:sp>
        <p:nvSpPr>
          <p:cNvPr id="3" name="AutoShape 6" descr="C:\Users\User13-10\Downloads\Kharovsky_District,_Vologda_Oblast.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3" name="Picture 9" descr="C:\Users\User13-10\Downloads\Kharovsky_District,_Vologda_Oblast (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319" y="254504"/>
            <a:ext cx="7355678" cy="605012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202353" y="4217085"/>
            <a:ext cx="1008112" cy="276999"/>
          </a:xfrm>
          <a:prstGeom prst="rect">
            <a:avLst/>
          </a:prstGeom>
          <a:solidFill>
            <a:schemeClr val="bg1">
              <a:lumMod val="95000"/>
            </a:schemeClr>
          </a:solidFill>
        </p:spPr>
        <p:txBody>
          <a:bodyPr wrap="square" rtlCol="0">
            <a:spAutoFit/>
          </a:bodyPr>
          <a:lstStyle/>
          <a:p>
            <a:r>
              <a:rPr lang="ru-RU" sz="1200" b="1" dirty="0"/>
              <a:t>г</a:t>
            </a:r>
            <a:r>
              <a:rPr lang="ru-RU" sz="1200" b="1" dirty="0" smtClean="0"/>
              <a:t>. </a:t>
            </a:r>
            <a:r>
              <a:rPr lang="ru-RU" sz="1200" b="1" dirty="0" err="1" smtClean="0"/>
              <a:t>Харовск</a:t>
            </a:r>
            <a:endParaRPr lang="ru-RU" sz="1200" b="1" dirty="0"/>
          </a:p>
        </p:txBody>
      </p:sp>
      <p:pic>
        <p:nvPicPr>
          <p:cNvPr id="92" name="Picture 5" descr="C:\Users\PC\Desktop\ДПР\после совещания\ПРЕЗЕНТАЦИЯ НА ЗАЩИТУ 11.12.23\Рисунок1.png"/>
          <p:cNvPicPr>
            <a:picLocks noChangeAspect="1" noChangeArrowheads="1"/>
          </p:cNvPicPr>
          <p:nvPr/>
        </p:nvPicPr>
        <p:blipFill>
          <a:blip r:embed="rId4" cstate="print">
            <a:duotone>
              <a:schemeClr val="accent1">
                <a:shade val="45000"/>
                <a:satMod val="135000"/>
              </a:schemeClr>
              <a:prstClr val="white"/>
            </a:duotone>
            <a:lum bright="15000"/>
          </a:blip>
          <a:srcRect/>
          <a:stretch>
            <a:fillRect/>
          </a:stretch>
        </p:blipFill>
        <p:spPr bwMode="auto">
          <a:xfrm>
            <a:off x="2643213" y="3546276"/>
            <a:ext cx="489989" cy="754503"/>
          </a:xfrm>
          <a:prstGeom prst="rect">
            <a:avLst/>
          </a:prstGeom>
          <a:noFill/>
        </p:spPr>
      </p:pic>
      <p:sp>
        <p:nvSpPr>
          <p:cNvPr id="32" name="TextBox 31"/>
          <p:cNvSpPr txBox="1"/>
          <p:nvPr/>
        </p:nvSpPr>
        <p:spPr>
          <a:xfrm>
            <a:off x="2952093" y="3121204"/>
            <a:ext cx="1008112" cy="276999"/>
          </a:xfrm>
          <a:prstGeom prst="rect">
            <a:avLst/>
          </a:prstGeom>
          <a:solidFill>
            <a:schemeClr val="bg1">
              <a:lumMod val="95000"/>
            </a:schemeClr>
          </a:solidFill>
        </p:spPr>
        <p:txBody>
          <a:bodyPr wrap="square" rtlCol="0">
            <a:spAutoFit/>
          </a:bodyPr>
          <a:lstStyle/>
          <a:p>
            <a:r>
              <a:rPr lang="ru-RU" sz="1200" dirty="0" smtClean="0"/>
              <a:t>д. Пундуга</a:t>
            </a:r>
            <a:endParaRPr lang="ru-RU" sz="1200" dirty="0"/>
          </a:p>
        </p:txBody>
      </p:sp>
      <p:sp>
        <p:nvSpPr>
          <p:cNvPr id="31" name="TextBox 30"/>
          <p:cNvSpPr txBox="1"/>
          <p:nvPr/>
        </p:nvSpPr>
        <p:spPr>
          <a:xfrm>
            <a:off x="1403921" y="3169821"/>
            <a:ext cx="1008112" cy="276999"/>
          </a:xfrm>
          <a:prstGeom prst="rect">
            <a:avLst/>
          </a:prstGeom>
          <a:solidFill>
            <a:schemeClr val="bg1">
              <a:lumMod val="95000"/>
            </a:schemeClr>
          </a:solidFill>
        </p:spPr>
        <p:txBody>
          <a:bodyPr wrap="square" rtlCol="0">
            <a:spAutoFit/>
          </a:bodyPr>
          <a:lstStyle/>
          <a:p>
            <a:r>
              <a:rPr lang="ru-RU" sz="1200" dirty="0" smtClean="0"/>
              <a:t>д. </a:t>
            </a:r>
            <a:r>
              <a:rPr lang="ru-RU" sz="1200" dirty="0" err="1" smtClean="0"/>
              <a:t>Шапша</a:t>
            </a:r>
            <a:endParaRPr lang="ru-RU" sz="1200" dirty="0"/>
          </a:p>
        </p:txBody>
      </p:sp>
      <p:pic>
        <p:nvPicPr>
          <p:cNvPr id="65" name="Picture 5" descr="C:\Users\PC\Desktop\ДПР\после совещания\ПРЕЗЕНТАЦИЯ НА ЗАЩИТУ 11.12.23\Рисунок1.png"/>
          <p:cNvPicPr>
            <a:picLocks noChangeAspect="1" noChangeArrowheads="1"/>
          </p:cNvPicPr>
          <p:nvPr/>
        </p:nvPicPr>
        <p:blipFill>
          <a:blip r:embed="rId4" cstate="print">
            <a:grayscl/>
          </a:blip>
          <a:srcRect/>
          <a:stretch>
            <a:fillRect/>
          </a:stretch>
        </p:blipFill>
        <p:spPr bwMode="auto">
          <a:xfrm>
            <a:off x="2701150" y="2687667"/>
            <a:ext cx="360040" cy="554403"/>
          </a:xfrm>
          <a:prstGeom prst="rect">
            <a:avLst/>
          </a:prstGeom>
          <a:noFill/>
        </p:spPr>
      </p:pic>
      <p:pic>
        <p:nvPicPr>
          <p:cNvPr id="94" name="Picture 5" descr="C:\Users\PC\Desktop\ДПР\после совещания\ПРЕЗЕНТАЦИЯ НА ЗАЩИТУ 11.12.23\Рисунок1.png"/>
          <p:cNvPicPr>
            <a:picLocks noChangeAspect="1" noChangeArrowheads="1"/>
          </p:cNvPicPr>
          <p:nvPr/>
        </p:nvPicPr>
        <p:blipFill>
          <a:blip r:embed="rId4" cstate="print">
            <a:grayscl/>
          </a:blip>
          <a:srcRect/>
          <a:stretch>
            <a:fillRect/>
          </a:stretch>
        </p:blipFill>
        <p:spPr bwMode="auto">
          <a:xfrm>
            <a:off x="2921520" y="3870709"/>
            <a:ext cx="360040" cy="554403"/>
          </a:xfrm>
          <a:prstGeom prst="rect">
            <a:avLst/>
          </a:prstGeom>
          <a:noFill/>
        </p:spPr>
      </p:pic>
      <p:sp>
        <p:nvSpPr>
          <p:cNvPr id="33" name="TextBox 32"/>
          <p:cNvSpPr txBox="1"/>
          <p:nvPr/>
        </p:nvSpPr>
        <p:spPr>
          <a:xfrm>
            <a:off x="3077378" y="4424356"/>
            <a:ext cx="1045574" cy="276999"/>
          </a:xfrm>
          <a:prstGeom prst="rect">
            <a:avLst/>
          </a:prstGeom>
          <a:solidFill>
            <a:schemeClr val="bg1">
              <a:lumMod val="95000"/>
            </a:schemeClr>
          </a:solidFill>
        </p:spPr>
        <p:txBody>
          <a:bodyPr wrap="square" rtlCol="0">
            <a:spAutoFit/>
          </a:bodyPr>
          <a:lstStyle/>
          <a:p>
            <a:r>
              <a:rPr lang="ru-RU" sz="1200" dirty="0" smtClean="0"/>
              <a:t>д. </a:t>
            </a:r>
            <a:r>
              <a:rPr lang="ru-RU" sz="1200" dirty="0" err="1" smtClean="0"/>
              <a:t>Бараниха</a:t>
            </a:r>
            <a:endParaRPr lang="ru-RU" sz="1200" dirty="0"/>
          </a:p>
        </p:txBody>
      </p:sp>
      <p:pic>
        <p:nvPicPr>
          <p:cNvPr id="37" name="Picture 5" descr="C:\Users\PC\Desktop\ДПР\после совещания\ПРЕЗЕНТАЦИЯ НА ЗАЩИТУ 11.12.23\Рисунок1.png"/>
          <p:cNvPicPr>
            <a:picLocks noChangeAspect="1" noChangeArrowheads="1"/>
          </p:cNvPicPr>
          <p:nvPr/>
        </p:nvPicPr>
        <p:blipFill>
          <a:blip r:embed="rId4" cstate="print">
            <a:grayscl/>
          </a:blip>
          <a:srcRect/>
          <a:stretch>
            <a:fillRect/>
          </a:stretch>
        </p:blipFill>
        <p:spPr bwMode="auto">
          <a:xfrm>
            <a:off x="1727957" y="2567003"/>
            <a:ext cx="360040" cy="554403"/>
          </a:xfrm>
          <a:prstGeom prst="rect">
            <a:avLst/>
          </a:prstGeom>
          <a:noFill/>
        </p:spPr>
      </p:pic>
      <p:graphicFrame>
        <p:nvGraphicFramePr>
          <p:cNvPr id="117" name="Таблица 116"/>
          <p:cNvGraphicFramePr>
            <a:graphicFrameLocks noGrp="1"/>
          </p:cNvGraphicFramePr>
          <p:nvPr>
            <p:extLst>
              <p:ext uri="{D42A27DB-BD31-4B8C-83A1-F6EECF244321}">
                <p14:modId xmlns:p14="http://schemas.microsoft.com/office/powerpoint/2010/main" val="3319458075"/>
              </p:ext>
            </p:extLst>
          </p:nvPr>
        </p:nvGraphicFramePr>
        <p:xfrm>
          <a:off x="5914004" y="1543334"/>
          <a:ext cx="5822957" cy="4911626"/>
        </p:xfrm>
        <a:graphic>
          <a:graphicData uri="http://schemas.openxmlformats.org/drawingml/2006/table">
            <a:tbl>
              <a:tblPr firstRow="1" bandRow="1">
                <a:tableStyleId>{69C7853C-536D-4A76-A0AE-DD22124D55A5}</a:tableStyleId>
              </a:tblPr>
              <a:tblGrid>
                <a:gridCol w="1970637"/>
                <a:gridCol w="963080"/>
                <a:gridCol w="963080"/>
                <a:gridCol w="963080"/>
                <a:gridCol w="963080"/>
              </a:tblGrid>
              <a:tr h="411334">
                <a:tc rowSpan="2">
                  <a:txBody>
                    <a:bodyPr/>
                    <a:lstStyle/>
                    <a:p>
                      <a:pPr algn="ctr"/>
                      <a:r>
                        <a:rPr lang="ru-RU" sz="1200" b="0" dirty="0" smtClean="0">
                          <a:solidFill>
                            <a:schemeClr val="tx1"/>
                          </a:solidFill>
                        </a:rPr>
                        <a:t>Параметр</a:t>
                      </a:r>
                      <a:endParaRPr lang="ru-RU" sz="1200" b="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4">
                  <a:txBody>
                    <a:bodyPr/>
                    <a:lstStyle/>
                    <a:p>
                      <a:pPr algn="ctr"/>
                      <a:r>
                        <a:rPr lang="ru-RU" sz="1200" b="0" dirty="0" smtClean="0">
                          <a:solidFill>
                            <a:schemeClr val="tx1"/>
                          </a:solidFill>
                        </a:rPr>
                        <a:t>Населенный пункт </a:t>
                      </a:r>
                      <a:endParaRPr lang="ru-RU" sz="1200" b="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a:endParaRPr lang="ru-RU" sz="1600" dirty="0"/>
                    </a:p>
                  </a:txBody>
                  <a:tcPr>
                    <a:solidFill>
                      <a:schemeClr val="tx1">
                        <a:lumMod val="65000"/>
                        <a:lumOff val="35000"/>
                      </a:schemeClr>
                    </a:solidFill>
                  </a:tcPr>
                </a:tc>
                <a:tc hMerge="1">
                  <a:txBody>
                    <a:bodyPr/>
                    <a:lstStyle/>
                    <a:p>
                      <a:pPr algn="ctr"/>
                      <a:endParaRPr lang="ru-RU" sz="1600" b="0" dirty="0">
                        <a:solidFill>
                          <a:schemeClr val="tx1"/>
                        </a:solidFill>
                      </a:endParaRP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a:endParaRPr lang="ru-RU" sz="1600" b="0" dirty="0">
                        <a:solidFill>
                          <a:schemeClr val="tx1"/>
                        </a:solidFill>
                      </a:endParaRP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560909">
                <a:tc vMerge="1">
                  <a:txBody>
                    <a:bodyPr/>
                    <a:lstStyle/>
                    <a:p>
                      <a:pPr algn="ctr"/>
                      <a:endParaRPr lang="ru-RU" sz="1600" dirty="0">
                        <a:solidFill>
                          <a:schemeClr val="bg1"/>
                        </a:solidFill>
                      </a:endParaRPr>
                    </a:p>
                  </a:txBody>
                  <a:tcPr>
                    <a:solidFill>
                      <a:schemeClr val="tx1">
                        <a:lumMod val="65000"/>
                        <a:lumOff val="35000"/>
                      </a:schemeClr>
                    </a:solidFill>
                  </a:tcPr>
                </a:tc>
                <a:tc>
                  <a:txBody>
                    <a:bodyPr/>
                    <a:lstStyle/>
                    <a:p>
                      <a:pPr algn="ctr"/>
                      <a:r>
                        <a:rPr lang="ru-RU" sz="1200" dirty="0" smtClean="0">
                          <a:solidFill>
                            <a:schemeClr val="tx1"/>
                          </a:solidFill>
                        </a:rPr>
                        <a:t>г. </a:t>
                      </a:r>
                      <a:r>
                        <a:rPr lang="ru-RU" sz="1200" dirty="0" err="1" smtClean="0">
                          <a:solidFill>
                            <a:schemeClr val="tx1"/>
                          </a:solidFill>
                        </a:rPr>
                        <a:t>Харовск</a:t>
                      </a:r>
                      <a:r>
                        <a:rPr lang="ru-RU" sz="1200" dirty="0" smtClean="0">
                          <a:solidFill>
                            <a:schemeClr val="tx1"/>
                          </a:solidFill>
                        </a:rPr>
                        <a:t> </a:t>
                      </a:r>
                      <a:endParaRPr lang="ru-RU" sz="120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dirty="0" smtClean="0">
                          <a:solidFill>
                            <a:schemeClr val="tx1"/>
                          </a:solidFill>
                        </a:rPr>
                        <a:t>д. </a:t>
                      </a:r>
                      <a:r>
                        <a:rPr lang="ru-RU" sz="1200" dirty="0" err="1" smtClean="0">
                          <a:solidFill>
                            <a:schemeClr val="tx1"/>
                          </a:solidFill>
                        </a:rPr>
                        <a:t>Бараниха</a:t>
                      </a:r>
                      <a:endParaRPr lang="ru-RU" sz="120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dirty="0" smtClean="0">
                          <a:solidFill>
                            <a:schemeClr val="tx1"/>
                          </a:solidFill>
                        </a:rPr>
                        <a:t>д. Пундуга</a:t>
                      </a:r>
                      <a:endParaRPr lang="ru-RU" sz="120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dirty="0" smtClean="0">
                          <a:solidFill>
                            <a:schemeClr val="tx1"/>
                          </a:solidFill>
                        </a:rPr>
                        <a:t>д. </a:t>
                      </a:r>
                      <a:r>
                        <a:rPr lang="ru-RU" sz="1200" dirty="0" err="1" smtClean="0">
                          <a:solidFill>
                            <a:schemeClr val="tx1"/>
                          </a:solidFill>
                        </a:rPr>
                        <a:t>Шапша</a:t>
                      </a:r>
                      <a:endParaRPr lang="ru-RU" sz="120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423527">
                <a:tc>
                  <a:txBody>
                    <a:bodyPr/>
                    <a:lstStyle/>
                    <a:p>
                      <a:r>
                        <a:rPr lang="ru-RU" sz="1200" dirty="0" smtClean="0"/>
                        <a:t>Численность населения</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solidFill>
                            <a:schemeClr val="tx1"/>
                          </a:solidFill>
                        </a:rPr>
                        <a:t>8243</a:t>
                      </a:r>
                      <a:endParaRPr lang="ru-RU" sz="1200" dirty="0">
                        <a:solidFill>
                          <a:schemeClr val="tx1"/>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227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427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568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458905">
                <a:tc>
                  <a:txBody>
                    <a:bodyPr/>
                    <a:lstStyle/>
                    <a:p>
                      <a:r>
                        <a:rPr lang="ru-RU" sz="1200" dirty="0" smtClean="0"/>
                        <a:t>Динамика сокращения за последние 5 лет, в год</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endParaRPr lang="ru-RU" sz="1200" baseline="-25000" dirty="0">
                        <a:solidFill>
                          <a:srgbClr val="FF0000"/>
                        </a:solidFill>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77768">
                <a:tc>
                  <a:txBody>
                    <a:bodyPr/>
                    <a:lstStyle/>
                    <a:p>
                      <a:r>
                        <a:rPr lang="ru-RU" sz="1200" dirty="0" smtClean="0"/>
                        <a:t>2023</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8361</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227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1A1A1A"/>
                          </a:solidFill>
                          <a:effectLst/>
                          <a:latin typeface="Arial"/>
                        </a:rPr>
                        <a:t>427</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606</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88032">
                <a:tc>
                  <a:txBody>
                    <a:bodyPr/>
                    <a:lstStyle/>
                    <a:p>
                      <a:r>
                        <a:rPr lang="ru-RU" sz="1200" dirty="0" smtClean="0"/>
                        <a:t>2022</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8511</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227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1A1A1A"/>
                          </a:solidFill>
                          <a:effectLst/>
                          <a:latin typeface="Arial"/>
                        </a:rPr>
                        <a:t>455</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614</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88032">
                <a:tc>
                  <a:txBody>
                    <a:bodyPr/>
                    <a:lstStyle/>
                    <a:p>
                      <a:r>
                        <a:rPr lang="ru-RU" sz="1200" dirty="0" smtClean="0"/>
                        <a:t>2021</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8776</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227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1A1A1A"/>
                          </a:solidFill>
                          <a:effectLst/>
                          <a:latin typeface="Arial"/>
                        </a:rPr>
                        <a:t>473</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658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23973">
                <a:tc>
                  <a:txBody>
                    <a:bodyPr/>
                    <a:lstStyle/>
                    <a:p>
                      <a:r>
                        <a:rPr lang="ru-RU" sz="1200" dirty="0" smtClean="0"/>
                        <a:t>2020</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8837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231</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1A1A1A"/>
                          </a:solidFill>
                          <a:effectLst/>
                          <a:latin typeface="Arial"/>
                        </a:rPr>
                        <a:t>500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668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23973">
                <a:tc>
                  <a:txBody>
                    <a:bodyPr/>
                    <a:lstStyle/>
                    <a:p>
                      <a:r>
                        <a:rPr lang="ru-RU" sz="1200" dirty="0" smtClean="0"/>
                        <a:t>2019</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8897</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254</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1A1A1A"/>
                          </a:solidFill>
                          <a:effectLst/>
                          <a:latin typeface="Arial"/>
                        </a:rPr>
                        <a:t>536</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712</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432048">
                <a:tc>
                  <a:txBody>
                    <a:bodyPr/>
                    <a:lstStyle/>
                    <a:p>
                      <a:r>
                        <a:rPr lang="ru-RU" sz="1200" dirty="0" smtClean="0"/>
                        <a:t>Доля трудоспособного населения</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 51,28%</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62,5%</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52%</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55,1%</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152008">
                <a:tc>
                  <a:txBody>
                    <a:bodyPr/>
                    <a:lstStyle/>
                    <a:p>
                      <a:r>
                        <a:rPr lang="ru-RU" sz="1200" dirty="0" smtClean="0"/>
                        <a:t>Число</a:t>
                      </a:r>
                      <a:r>
                        <a:rPr lang="ru-RU" sz="1200" baseline="0" dirty="0" smtClean="0"/>
                        <a:t> детей 0-17 лет</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1690</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22</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43</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381744">
                <a:tc>
                  <a:txBody>
                    <a:bodyPr/>
                    <a:lstStyle/>
                    <a:p>
                      <a:r>
                        <a:rPr lang="ru-RU" sz="1200" dirty="0" smtClean="0"/>
                        <a:t>Число</a:t>
                      </a:r>
                      <a:r>
                        <a:rPr lang="ru-RU" sz="1200" baseline="0" dirty="0" smtClean="0"/>
                        <a:t> юридических лиц</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smtClean="0"/>
                        <a:t>138</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1</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1</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541215">
                <a:tc>
                  <a:txBody>
                    <a:bodyPr/>
                    <a:lstStyle/>
                    <a:p>
                      <a:r>
                        <a:rPr lang="ru-RU" sz="1200" dirty="0" smtClean="0"/>
                        <a:t>Число индивидуальных предпринимателей</a:t>
                      </a:r>
                      <a:endParaRPr lang="ru-RU" sz="12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294</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2</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3</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a:t>
                      </a:r>
                      <a:endParaRPr lang="ru-RU" sz="1200"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4456124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957667696"/>
              </p:ext>
            </p:extLst>
          </p:nvPr>
        </p:nvGraphicFramePr>
        <p:xfrm>
          <a:off x="21977" y="796956"/>
          <a:ext cx="11665297" cy="5754268"/>
        </p:xfrm>
        <a:graphic>
          <a:graphicData uri="http://schemas.openxmlformats.org/drawingml/2006/table">
            <a:tbl>
              <a:tblPr>
                <a:tableStyleId>{5C22544A-7EE6-4342-B048-85BDC9FD1C3A}</a:tableStyleId>
              </a:tblPr>
              <a:tblGrid>
                <a:gridCol w="216024"/>
                <a:gridCol w="1872208"/>
                <a:gridCol w="3096201"/>
                <a:gridCol w="3096201"/>
                <a:gridCol w="3384663"/>
              </a:tblGrid>
              <a:tr h="280104">
                <a:tc>
                  <a:txBody>
                    <a:bodyPr/>
                    <a:lstStyle/>
                    <a:p>
                      <a:pPr marL="0" indent="0" algn="ctr">
                        <a:lnSpc>
                          <a:spcPct val="115000"/>
                        </a:lnSpc>
                        <a:spcAft>
                          <a:spcPts val="0"/>
                        </a:spcAft>
                      </a:pPr>
                      <a:r>
                        <a:rPr lang="ru-RU" sz="1200" b="0" dirty="0" smtClean="0">
                          <a:solidFill>
                            <a:schemeClr val="tx1"/>
                          </a:solidFill>
                        </a:rPr>
                        <a:t>№</a:t>
                      </a:r>
                      <a:endParaRPr lang="ru-RU" sz="1200" b="0" dirty="0">
                        <a:solidFill>
                          <a:schemeClr val="tx1"/>
                        </a:solidFill>
                        <a:latin typeface="+mn-lt"/>
                        <a:ea typeface="Times New Roman"/>
                        <a:cs typeface="Times New Roman"/>
                      </a:endParaRPr>
                    </a:p>
                  </a:txBody>
                  <a:tcPr marL="89269" marR="89269" marT="43432"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Приоритетная отрасль</a:t>
                      </a:r>
                    </a:p>
                  </a:txBody>
                  <a:tcPr marL="89269" marR="89269" marT="43432"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0" dirty="0" smtClean="0">
                          <a:solidFill>
                            <a:schemeClr val="tx1"/>
                          </a:solidFill>
                          <a:latin typeface="+mn-lt"/>
                          <a:ea typeface="+mn-ea"/>
                          <a:cs typeface="+mn-cs"/>
                        </a:rPr>
                        <a:t>Проблемы</a:t>
                      </a:r>
                      <a:endParaRPr lang="ru-RU" sz="1200" b="0" dirty="0" smtClean="0">
                        <a:solidFill>
                          <a:schemeClr val="tx1"/>
                        </a:solidFill>
                        <a:latin typeface="+mn-lt"/>
                        <a:ea typeface="Times New Roman"/>
                        <a:cs typeface="Times New Roman"/>
                      </a:endParaRPr>
                    </a:p>
                  </a:txBody>
                  <a:tcPr marL="89269" marR="89269" marT="43432"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ctr">
                        <a:lnSpc>
                          <a:spcPct val="115000"/>
                        </a:lnSpc>
                        <a:spcAft>
                          <a:spcPts val="0"/>
                        </a:spcAft>
                      </a:pPr>
                      <a:r>
                        <a:rPr lang="ru-RU" sz="1200" b="0" dirty="0" smtClean="0">
                          <a:solidFill>
                            <a:schemeClr val="tx1"/>
                          </a:solidFill>
                        </a:rPr>
                        <a:t>Потенциал</a:t>
                      </a:r>
                      <a:endParaRPr lang="ru-RU" sz="1200" b="0" dirty="0">
                        <a:solidFill>
                          <a:schemeClr val="tx1"/>
                        </a:solidFill>
                        <a:latin typeface="+mn-lt"/>
                        <a:ea typeface="Times New Roman"/>
                        <a:cs typeface="Times New Roman"/>
                      </a:endParaRPr>
                    </a:p>
                  </a:txBody>
                  <a:tcPr marL="89269" marR="89269" marT="43432"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Приоритетные</a:t>
                      </a:r>
                      <a:r>
                        <a:rPr lang="ru-RU" sz="1200" b="0" baseline="0" dirty="0" smtClean="0">
                          <a:solidFill>
                            <a:schemeClr val="tx1"/>
                          </a:solidFill>
                          <a:latin typeface="+mn-lt"/>
                          <a:ea typeface="Times New Roman"/>
                          <a:cs typeface="Times New Roman"/>
                        </a:rPr>
                        <a:t> направления внутри отрасли</a:t>
                      </a:r>
                      <a:endParaRPr lang="ru-RU" sz="1200" b="0" dirty="0" smtClean="0">
                        <a:solidFill>
                          <a:schemeClr val="tx1"/>
                        </a:solidFill>
                        <a:latin typeface="+mn-lt"/>
                        <a:ea typeface="Times New Roman"/>
                        <a:cs typeface="Times New Roman"/>
                      </a:endParaRPr>
                    </a:p>
                  </a:txBody>
                  <a:tcPr marL="89269" marR="89269" marT="43432"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972361">
                <a:tc>
                  <a:txBody>
                    <a:bodyPr/>
                    <a:lstStyle/>
                    <a:p>
                      <a:pPr marL="0" indent="0" algn="ctr" defTabSz="945215" rtl="0" eaLnBrk="1" fontAlgn="ctr" latinLnBrk="0" hangingPunct="1">
                        <a:lnSpc>
                          <a:spcPct val="115000"/>
                        </a:lnSpc>
                        <a:spcAft>
                          <a:spcPts val="1000"/>
                        </a:spcAft>
                      </a:pPr>
                      <a:r>
                        <a:rPr lang="ru-RU" sz="1200" kern="1200" dirty="0" smtClean="0"/>
                        <a:t>1. </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Деревообрабатывающее производство</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 Снижение объёмов сбыта</a:t>
                      </a:r>
                      <a:r>
                        <a:rPr lang="ru-RU" sz="1200" kern="1200" baseline="0" dirty="0" smtClean="0">
                          <a:solidFill>
                            <a:schemeClr val="tx1"/>
                          </a:solidFill>
                          <a:latin typeface="+mn-lt"/>
                          <a:ea typeface="Times New Roman"/>
                          <a:cs typeface="Times New Roman"/>
                        </a:rPr>
                        <a:t> продукции </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15000"/>
                        </a:lnSpc>
                        <a:spcAft>
                          <a:spcPts val="1000"/>
                        </a:spcAft>
                        <a:buFontTx/>
                        <a:buChar char="-"/>
                      </a:pPr>
                      <a:r>
                        <a:rPr lang="ru-RU" sz="1200" kern="1200" dirty="0" smtClean="0">
                          <a:solidFill>
                            <a:schemeClr val="tx1"/>
                          </a:solidFill>
                          <a:latin typeface="+mn-lt"/>
                          <a:ea typeface="Times New Roman"/>
                          <a:cs typeface="Times New Roman"/>
                        </a:rPr>
                        <a:t>Наличие лесного фонда</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65600" indent="-16560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Автоматизация производства</a:t>
                      </a:r>
                    </a:p>
                    <a:p>
                      <a:pPr marL="165600" indent="-16560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Углубленная переработка древесины</a:t>
                      </a:r>
                    </a:p>
                    <a:p>
                      <a:pPr marL="165600" indent="-16560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Внедрение</a:t>
                      </a:r>
                      <a:r>
                        <a:rPr lang="ru-RU" sz="1200" kern="1200" baseline="0" dirty="0" smtClean="0">
                          <a:solidFill>
                            <a:schemeClr val="tx1"/>
                          </a:solidFill>
                          <a:latin typeface="+mn-lt"/>
                          <a:ea typeface="Times New Roman"/>
                          <a:cs typeface="Times New Roman"/>
                        </a:rPr>
                        <a:t> инновационных методов деревообработки</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165368">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200" kern="1200" dirty="0" smtClean="0"/>
                        <a:t>2. </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Сельское</a:t>
                      </a:r>
                      <a:r>
                        <a:rPr lang="ru-RU" sz="1200" kern="1200" baseline="0" dirty="0" smtClean="0">
                          <a:solidFill>
                            <a:schemeClr val="tx1"/>
                          </a:solidFill>
                          <a:latin typeface="+mn-lt"/>
                          <a:ea typeface="Times New Roman"/>
                          <a:cs typeface="Times New Roman"/>
                        </a:rPr>
                        <a:t> хозяйство</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Отсутствие кадров (зоотехники, агрономы,</a:t>
                      </a:r>
                      <a:r>
                        <a:rPr lang="ru-RU" sz="1200" kern="1200" baseline="0" dirty="0" smtClean="0">
                          <a:solidFill>
                            <a:schemeClr val="tx1"/>
                          </a:solidFill>
                          <a:latin typeface="+mn-lt"/>
                          <a:ea typeface="Times New Roman"/>
                          <a:cs typeface="Times New Roman"/>
                        </a:rPr>
                        <a:t> механизаторы)</a:t>
                      </a:r>
                      <a:endParaRPr lang="ru-RU" sz="1200" kern="1200" dirty="0" smtClean="0">
                        <a:solidFill>
                          <a:schemeClr val="tx1"/>
                        </a:solidFill>
                        <a:latin typeface="+mn-lt"/>
                        <a:ea typeface="Times New Roman"/>
                        <a:cs typeface="Times New Roman"/>
                      </a:endParaRPr>
                    </a:p>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Низкие закупочные цены на сельскохозяйственную</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продукцию </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Наличие земель сельскохозяйственного</a:t>
                      </a:r>
                      <a:r>
                        <a:rPr lang="ru-RU" sz="1200" kern="1200" baseline="0" dirty="0" smtClean="0">
                          <a:solidFill>
                            <a:schemeClr val="tx1"/>
                          </a:solidFill>
                          <a:latin typeface="+mn-lt"/>
                          <a:ea typeface="Times New Roman"/>
                          <a:cs typeface="Times New Roman"/>
                        </a:rPr>
                        <a:t> назначения</a:t>
                      </a:r>
                      <a:endParaRPr lang="ru-RU" sz="1200" kern="1200" dirty="0" smtClean="0">
                        <a:solidFill>
                          <a:schemeClr val="tx1"/>
                        </a:solidFill>
                        <a:latin typeface="+mn-lt"/>
                        <a:ea typeface="Times New Roman"/>
                        <a:cs typeface="Times New Roman"/>
                      </a:endParaRPr>
                    </a:p>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Наличие</a:t>
                      </a:r>
                      <a:r>
                        <a:rPr lang="ru-RU" sz="1200" kern="1200" baseline="0" dirty="0" smtClean="0">
                          <a:solidFill>
                            <a:schemeClr val="tx1"/>
                          </a:solidFill>
                          <a:latin typeface="+mn-lt"/>
                          <a:ea typeface="Times New Roman"/>
                          <a:cs typeface="Times New Roman"/>
                        </a:rPr>
                        <a:t> сельскохозяйственной техники </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Молочное и мясное животноводство </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Растениеводство (выращивание льна)</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Овощеводство (выращивание картофеля,</a:t>
                      </a:r>
                      <a:r>
                        <a:rPr lang="ru-RU" sz="1200" kern="1200" baseline="0" dirty="0" smtClean="0">
                          <a:solidFill>
                            <a:schemeClr val="tx1"/>
                          </a:solidFill>
                          <a:latin typeface="+mn-lt"/>
                          <a:ea typeface="Times New Roman"/>
                          <a:cs typeface="Times New Roman"/>
                        </a:rPr>
                        <a:t> капусты)</a:t>
                      </a: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Промышленное пчеловодство </a:t>
                      </a: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062099">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3.</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Логистика</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Низкий уровень дорог в асфальтобетонном исполнении </a:t>
                      </a:r>
                    </a:p>
                    <a:p>
                      <a:pPr marL="0" indent="0" algn="l" defTabSz="945215" rtl="0" eaLnBrk="1" latinLnBrk="0" hangingPunct="1">
                        <a:lnSpc>
                          <a:spcPct val="115000"/>
                        </a:lnSpc>
                        <a:spcAft>
                          <a:spcPts val="1000"/>
                        </a:spcAft>
                        <a:buFontTx/>
                        <a:buNone/>
                      </a:pP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Наличие железной дороги «Москва – Архангельск», с ответвлениями на Мурманск и Воркуту</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Наличие региональной автомобильной дороги</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1000"/>
                        </a:spcAft>
                        <a:buFontTx/>
                        <a:buChar char="-"/>
                      </a:pPr>
                      <a:r>
                        <a:rPr lang="ru-RU" sz="1200" kern="1200" dirty="0" smtClean="0">
                          <a:solidFill>
                            <a:schemeClr val="tx1"/>
                          </a:solidFill>
                          <a:latin typeface="+mn-lt"/>
                          <a:ea typeface="Times New Roman"/>
                          <a:cs typeface="Times New Roman"/>
                        </a:rPr>
                        <a:t>Создание логистического центра, с опорой на автомобильную и железнодорожную сеть</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147277">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Туризм</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Удаленность объектов посещения</a:t>
                      </a:r>
                      <a:endParaRPr lang="ru-RU" sz="1200" kern="1200" baseline="0" dirty="0" smtClean="0">
                        <a:solidFill>
                          <a:schemeClr val="tx1"/>
                        </a:solidFill>
                        <a:latin typeface="+mn-lt"/>
                        <a:ea typeface="Times New Roman"/>
                        <a:cs typeface="Times New Roman"/>
                      </a:endParaRP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Отсутствие развитой дорожной инфраструктуры </a:t>
                      </a:r>
                    </a:p>
                    <a:p>
                      <a:pPr marL="171450" marR="0" indent="-171450" algn="l" defTabSz="945215" rtl="0" eaLnBrk="1" fontAlgn="auto" latinLnBrk="0" hangingPunct="1">
                        <a:lnSpc>
                          <a:spcPct val="100000"/>
                        </a:lnSpc>
                        <a:spcBef>
                          <a:spcPts val="0"/>
                        </a:spcBef>
                        <a:spcAft>
                          <a:spcPts val="500"/>
                        </a:spcAft>
                        <a:buClrTx/>
                        <a:buSzTx/>
                        <a:buFontTx/>
                        <a:buChar char="-"/>
                        <a:tabLst/>
                        <a:defRPr/>
                      </a:pPr>
                      <a:r>
                        <a:rPr lang="ru-RU" sz="1200" dirty="0" smtClean="0"/>
                        <a:t>Низкий уровень дорог в асфальтобетонном исполнении </a:t>
                      </a: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Неустойчивая мобильная связь</a:t>
                      </a: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Отсутствие гостиничного бизнеса</a:t>
                      </a:r>
                      <a:endParaRPr lang="en-US" sz="1200" kern="1200" baseline="0" dirty="0" smtClean="0">
                        <a:solidFill>
                          <a:schemeClr val="tx1"/>
                        </a:solidFill>
                        <a:latin typeface="+mn-lt"/>
                        <a:ea typeface="Times New Roman"/>
                        <a:cs typeface="Times New Roman"/>
                      </a:endParaRP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Отсутствие квалифицированных кадров (специалисты по туризму)</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Родина писателя</a:t>
                      </a:r>
                      <a:r>
                        <a:rPr lang="ru-RU" sz="1200" kern="1200" baseline="0" dirty="0" smtClean="0">
                          <a:solidFill>
                            <a:schemeClr val="tx1"/>
                          </a:solidFill>
                          <a:latin typeface="+mn-lt"/>
                          <a:ea typeface="Times New Roman"/>
                          <a:cs typeface="Times New Roman"/>
                        </a:rPr>
                        <a:t> Василия Белова (д. </a:t>
                      </a:r>
                      <a:r>
                        <a:rPr lang="ru-RU" sz="1200" kern="1200" baseline="0" dirty="0" err="1" smtClean="0">
                          <a:solidFill>
                            <a:schemeClr val="tx1"/>
                          </a:solidFill>
                          <a:latin typeface="+mn-lt"/>
                          <a:ea typeface="Times New Roman"/>
                          <a:cs typeface="Times New Roman"/>
                        </a:rPr>
                        <a:t>Тимониха</a:t>
                      </a:r>
                      <a:r>
                        <a:rPr lang="ru-RU" sz="1200" kern="1200" baseline="0" dirty="0" smtClean="0">
                          <a:solidFill>
                            <a:schemeClr val="tx1"/>
                          </a:solidFill>
                          <a:latin typeface="+mn-lt"/>
                          <a:ea typeface="Times New Roman"/>
                          <a:cs typeface="Times New Roman"/>
                        </a:rPr>
                        <a:t>)</a:t>
                      </a:r>
                      <a:endParaRPr lang="ru-RU" sz="1200" kern="1200" dirty="0" smtClean="0">
                        <a:solidFill>
                          <a:schemeClr val="tx1"/>
                        </a:solidFill>
                        <a:latin typeface="+mn-lt"/>
                        <a:ea typeface="Times New Roman"/>
                        <a:cs typeface="Times New Roman"/>
                      </a:endParaRP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Наличие</a:t>
                      </a:r>
                      <a:r>
                        <a:rPr lang="ru-RU" sz="1200" kern="1200" baseline="0" dirty="0" smtClean="0">
                          <a:solidFill>
                            <a:schemeClr val="tx1"/>
                          </a:solidFill>
                          <a:latin typeface="+mn-lt"/>
                          <a:ea typeface="Times New Roman"/>
                          <a:cs typeface="Times New Roman"/>
                        </a:rPr>
                        <a:t> экскурсионных объектов, достопримечательностей</a:t>
                      </a:r>
                    </a:p>
                    <a:p>
                      <a:pPr marL="171450" marR="0" indent="-171450" algn="l" defTabSz="945215" rtl="0" eaLnBrk="1" fontAlgn="auto" latinLnBrk="0" hangingPunct="1">
                        <a:lnSpc>
                          <a:spcPct val="100000"/>
                        </a:lnSpc>
                        <a:spcBef>
                          <a:spcPts val="0"/>
                        </a:spcBef>
                        <a:spcAft>
                          <a:spcPts val="500"/>
                        </a:spcAft>
                        <a:buClrTx/>
                        <a:buSzTx/>
                        <a:buFontTx/>
                        <a:buChar char="-"/>
                        <a:tabLst/>
                        <a:defRPr/>
                      </a:pPr>
                      <a:r>
                        <a:rPr lang="ru-RU" sz="1200" kern="1200" baseline="0" dirty="0" smtClean="0">
                          <a:solidFill>
                            <a:schemeClr val="tx1"/>
                          </a:solidFill>
                          <a:latin typeface="+mn-lt"/>
                          <a:ea typeface="Times New Roman"/>
                          <a:cs typeface="Times New Roman"/>
                        </a:rPr>
                        <a:t>Географическое положение (центр Вологодской области</a:t>
                      </a:r>
                    </a:p>
                    <a:p>
                      <a:pPr marL="171450" marR="0" indent="-171450" algn="l" defTabSz="945215" rtl="0" eaLnBrk="1" fontAlgn="auto" latinLnBrk="0" hangingPunct="1">
                        <a:lnSpc>
                          <a:spcPct val="100000"/>
                        </a:lnSpc>
                        <a:spcBef>
                          <a:spcPts val="0"/>
                        </a:spcBef>
                        <a:spcAft>
                          <a:spcPts val="500"/>
                        </a:spcAft>
                        <a:buClrTx/>
                        <a:buSzTx/>
                        <a:buFontTx/>
                        <a:buChar char="-"/>
                        <a:tabLst/>
                        <a:defRPr/>
                      </a:pPr>
                      <a:r>
                        <a:rPr lang="ru-RU" sz="1200" kern="1200" baseline="0" dirty="0" smtClean="0">
                          <a:solidFill>
                            <a:schemeClr val="tx1"/>
                          </a:solidFill>
                          <a:latin typeface="+mn-lt"/>
                          <a:ea typeface="Times New Roman"/>
                          <a:cs typeface="Times New Roman"/>
                        </a:rPr>
                        <a:t>Наличие трассы для мотокросса международного уровня</a:t>
                      </a:r>
                    </a:p>
                    <a:p>
                      <a:pPr marL="171450" indent="-171450" algn="l" defTabSz="945215" rtl="0" eaLnBrk="1" latinLnBrk="0" hangingPunct="1">
                        <a:lnSpc>
                          <a:spcPct val="100000"/>
                        </a:lnSpc>
                        <a:spcAft>
                          <a:spcPts val="500"/>
                        </a:spcAft>
                        <a:buFontTx/>
                        <a:buChar char="-"/>
                      </a:pPr>
                      <a:r>
                        <a:rPr lang="ru-RU" sz="1200" kern="1200" baseline="0" dirty="0" smtClean="0">
                          <a:solidFill>
                            <a:schemeClr val="tx1"/>
                          </a:solidFill>
                          <a:latin typeface="+mn-lt"/>
                          <a:ea typeface="Times New Roman"/>
                          <a:cs typeface="Times New Roman"/>
                        </a:rPr>
                        <a:t>Природный потенциал (озеро </a:t>
                      </a:r>
                      <a:r>
                        <a:rPr lang="ru-RU" sz="1200" kern="1200" baseline="0" dirty="0" err="1" smtClean="0">
                          <a:solidFill>
                            <a:schemeClr val="tx1"/>
                          </a:solidFill>
                          <a:latin typeface="+mn-lt"/>
                          <a:ea typeface="Times New Roman"/>
                          <a:cs typeface="Times New Roman"/>
                        </a:rPr>
                        <a:t>Кумзерское</a:t>
                      </a:r>
                      <a:r>
                        <a:rPr lang="ru-RU" sz="1200" kern="1200" baseline="0" dirty="0" smtClean="0">
                          <a:solidFill>
                            <a:schemeClr val="tx1"/>
                          </a:solidFill>
                          <a:latin typeface="+mn-lt"/>
                          <a:ea typeface="Times New Roman"/>
                          <a:cs typeface="Times New Roman"/>
                        </a:rPr>
                        <a:t>)</a:t>
                      </a:r>
                    </a:p>
                    <a:p>
                      <a:pPr marL="0" indent="0" algn="l" defTabSz="945215" rtl="0" eaLnBrk="1" latinLnBrk="0" hangingPunct="1">
                        <a:lnSpc>
                          <a:spcPct val="115000"/>
                        </a:lnSpc>
                        <a:spcAft>
                          <a:spcPts val="1000"/>
                        </a:spcAft>
                        <a:buFontTx/>
                        <a:buNone/>
                      </a:pPr>
                      <a:endParaRPr lang="ru-RU" sz="1200" kern="1200" dirty="0" smtClean="0">
                        <a:solidFill>
                          <a:schemeClr val="tx1"/>
                        </a:solidFill>
                        <a:latin typeface="+mn-lt"/>
                        <a:ea typeface="Times New Roman"/>
                        <a:cs typeface="Times New Roman"/>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Развитие туристического маршрута «Дорога к дому» </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Эколого-туристский маршрут «К географическому центру Вологодской области»</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Создание новых туристических</a:t>
                      </a:r>
                      <a:r>
                        <a:rPr lang="ru-RU" sz="1200" kern="1200" baseline="0" dirty="0" smtClean="0">
                          <a:solidFill>
                            <a:schemeClr val="tx1"/>
                          </a:solidFill>
                          <a:latin typeface="+mn-lt"/>
                          <a:ea typeface="Times New Roman"/>
                          <a:cs typeface="Times New Roman"/>
                        </a:rPr>
                        <a:t> продуктов на базе отдыха «Экстрим»  (Парк технических видов спорта)</a:t>
                      </a:r>
                    </a:p>
                    <a:p>
                      <a:pPr marL="171450" indent="-171450" algn="l" defTabSz="945215" rtl="0" eaLnBrk="1" latinLnBrk="0" hangingPunct="1">
                        <a:lnSpc>
                          <a:spcPct val="100000"/>
                        </a:lnSpc>
                        <a:spcAft>
                          <a:spcPts val="500"/>
                        </a:spcAft>
                        <a:buFontTx/>
                        <a:buChar char="-"/>
                      </a:pPr>
                      <a:r>
                        <a:rPr lang="ru-RU" sz="1200" kern="1200" dirty="0" err="1" smtClean="0">
                          <a:solidFill>
                            <a:schemeClr val="tx1"/>
                          </a:solidFill>
                          <a:latin typeface="+mn-lt"/>
                          <a:ea typeface="Times New Roman"/>
                          <a:cs typeface="Times New Roman"/>
                        </a:rPr>
                        <a:t>Кумзеро</a:t>
                      </a:r>
                      <a:r>
                        <a:rPr lang="ru-RU" sz="1200" kern="1200" dirty="0" smtClean="0">
                          <a:solidFill>
                            <a:schemeClr val="tx1"/>
                          </a:solidFill>
                          <a:latin typeface="+mn-lt"/>
                          <a:ea typeface="Times New Roman"/>
                          <a:cs typeface="Times New Roman"/>
                        </a:rPr>
                        <a:t> – источник силы</a:t>
                      </a:r>
                    </a:p>
                    <a:p>
                      <a:pPr marL="171450" indent="-171450" algn="l" defTabSz="945215" rtl="0" eaLnBrk="1" latinLnBrk="0" hangingPunct="1">
                        <a:lnSpc>
                          <a:spcPct val="100000"/>
                        </a:lnSpc>
                        <a:spcAft>
                          <a:spcPts val="500"/>
                        </a:spcAft>
                        <a:buFontTx/>
                        <a:buChar char="-"/>
                      </a:pPr>
                      <a:r>
                        <a:rPr lang="ru-RU" sz="1200" kern="1200" dirty="0" smtClean="0">
                          <a:solidFill>
                            <a:schemeClr val="tx1"/>
                          </a:solidFill>
                          <a:latin typeface="+mn-lt"/>
                          <a:ea typeface="Times New Roman"/>
                          <a:cs typeface="Times New Roman"/>
                        </a:rPr>
                        <a:t>Парк " Патриот"</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
        <p:nvSpPr>
          <p:cNvPr id="6"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16</a:t>
            </a:fld>
            <a:endParaRPr lang="ru-RU" sz="1100" dirty="0"/>
          </a:p>
        </p:txBody>
      </p:sp>
      <p:sp>
        <p:nvSpPr>
          <p:cNvPr id="8" name="Прямоугольник 7"/>
          <p:cNvSpPr/>
          <p:nvPr/>
        </p:nvSpPr>
        <p:spPr>
          <a:xfrm>
            <a:off x="0"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2.4  Отраслевые приоритеты развития территории</a:t>
            </a:r>
            <a:endParaRPr lang="ru-RU" sz="2800" b="1" dirty="0">
              <a:solidFill>
                <a:schemeClr val="bg1"/>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593320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17</a:t>
            </a:fld>
            <a:endParaRPr lang="ru-RU" sz="1100" dirty="0"/>
          </a:p>
        </p:txBody>
      </p:sp>
      <p:sp>
        <p:nvSpPr>
          <p:cNvPr id="6" name="Прямоугольник 5"/>
          <p:cNvSpPr/>
          <p:nvPr/>
        </p:nvSpPr>
        <p:spPr>
          <a:xfrm>
            <a:off x="0" y="0"/>
            <a:ext cx="11880850" cy="899989"/>
          </a:xfrm>
          <a:prstGeom prst="rect">
            <a:avLst/>
          </a:prstGeom>
          <a:solidFill>
            <a:srgbClr val="B8D0EE"/>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a:t>
            </a:r>
            <a:r>
              <a:rPr lang="ru-RU" sz="2800" b="1" dirty="0" smtClean="0">
                <a:solidFill>
                  <a:schemeClr val="tx1">
                    <a:lumMod val="95000"/>
                    <a:lumOff val="5000"/>
                  </a:schemeClr>
                </a:solidFill>
                <a:ea typeface="Tahoma" panose="020B0604030504040204" pitchFamily="34" charset="0"/>
                <a:cs typeface="Tahoma" panose="020B0604030504040204" pitchFamily="34" charset="0"/>
              </a:rPr>
              <a:t>3.  Проекты- «драйверы роста» в приоритетных отраслях и повышение </a:t>
            </a:r>
            <a:r>
              <a:rPr lang="ru-RU" sz="2800" b="1" dirty="0" err="1" smtClean="0">
                <a:solidFill>
                  <a:schemeClr val="tx1">
                    <a:lumMod val="95000"/>
                    <a:lumOff val="5000"/>
                  </a:schemeClr>
                </a:solidFill>
                <a:ea typeface="Tahoma" panose="020B0604030504040204" pitchFamily="34" charset="0"/>
                <a:cs typeface="Tahoma" panose="020B0604030504040204" pitchFamily="34" charset="0"/>
              </a:rPr>
              <a:t>инвестпривлекательности</a:t>
            </a:r>
            <a:endParaRPr lang="ru-RU" sz="2800" b="1" dirty="0">
              <a:solidFill>
                <a:schemeClr val="tx1">
                  <a:lumMod val="95000"/>
                  <a:lumOff val="5000"/>
                </a:schemeClr>
              </a:solidFill>
              <a:ea typeface="Tahoma" panose="020B0604030504040204" pitchFamily="34" charset="0"/>
              <a:cs typeface="Tahoma" panose="020B0604030504040204" pitchFamily="34" charset="0"/>
            </a:endParaRPr>
          </a:p>
        </p:txBody>
      </p:sp>
      <p:sp>
        <p:nvSpPr>
          <p:cNvPr id="9" name="Прямоугольник 8"/>
          <p:cNvSpPr/>
          <p:nvPr/>
        </p:nvSpPr>
        <p:spPr>
          <a:xfrm>
            <a:off x="251793" y="1548061"/>
            <a:ext cx="11161240" cy="1169551"/>
          </a:xfrm>
          <a:prstGeom prst="rect">
            <a:avLst/>
          </a:prstGeom>
        </p:spPr>
        <p:txBody>
          <a:bodyPr wrap="square">
            <a:spAutoFit/>
          </a:bodyPr>
          <a:lstStyle/>
          <a:p>
            <a:pPr marL="898525" lvl="1"/>
            <a:r>
              <a:rPr lang="ru-RU" sz="3500" dirty="0" smtClean="0"/>
              <a:t>3.1. Карта </a:t>
            </a:r>
            <a:r>
              <a:rPr lang="ru-RU" sz="3500" dirty="0" err="1" smtClean="0"/>
              <a:t>инвестплощадок</a:t>
            </a:r>
            <a:r>
              <a:rPr lang="ru-RU" sz="3500" dirty="0" smtClean="0"/>
              <a:t> и проекты их подготовки</a:t>
            </a:r>
          </a:p>
          <a:p>
            <a:pPr marL="898525" lvl="1"/>
            <a:r>
              <a:rPr lang="ru-RU" sz="3500" dirty="0" smtClean="0"/>
              <a:t>3.2. </a:t>
            </a:r>
            <a:r>
              <a:rPr lang="ru-RU" sz="3500" dirty="0" err="1"/>
              <a:t>И</a:t>
            </a:r>
            <a:r>
              <a:rPr lang="ru-RU" sz="3500" dirty="0" err="1" smtClean="0"/>
              <a:t>нвестпроекты</a:t>
            </a:r>
            <a:r>
              <a:rPr lang="ru-RU" sz="3500" dirty="0" smtClean="0"/>
              <a:t> и проектные инициативы</a:t>
            </a:r>
          </a:p>
        </p:txBody>
      </p:sp>
    </p:spTree>
    <p:extLst>
      <p:ext uri="{BB962C8B-B14F-4D97-AF65-F5344CB8AC3E}">
        <p14:creationId xmlns:p14="http://schemas.microsoft.com/office/powerpoint/2010/main" val="3212381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олилиния 16"/>
          <p:cNvSpPr/>
          <p:nvPr/>
        </p:nvSpPr>
        <p:spPr>
          <a:xfrm>
            <a:off x="1115889" y="1476053"/>
            <a:ext cx="2304256" cy="2808312"/>
          </a:xfrm>
          <a:custGeom>
            <a:avLst/>
            <a:gdLst>
              <a:gd name="connsiteX0" fmla="*/ 195943 w 5727106"/>
              <a:gd name="connsiteY0" fmla="*/ 293914 h 4811485"/>
              <a:gd name="connsiteX1" fmla="*/ 195943 w 5727106"/>
              <a:gd name="connsiteY1" fmla="*/ 293914 h 4811485"/>
              <a:gd name="connsiteX2" fmla="*/ 250372 w 5727106"/>
              <a:gd name="connsiteY2" fmla="*/ 370114 h 4811485"/>
              <a:gd name="connsiteX3" fmla="*/ 239486 w 5727106"/>
              <a:gd name="connsiteY3" fmla="*/ 446314 h 4811485"/>
              <a:gd name="connsiteX4" fmla="*/ 195943 w 5727106"/>
              <a:gd name="connsiteY4" fmla="*/ 457200 h 4811485"/>
              <a:gd name="connsiteX5" fmla="*/ 152400 w 5727106"/>
              <a:gd name="connsiteY5" fmla="*/ 478971 h 4811485"/>
              <a:gd name="connsiteX6" fmla="*/ 54429 w 5727106"/>
              <a:gd name="connsiteY6" fmla="*/ 566057 h 4811485"/>
              <a:gd name="connsiteX7" fmla="*/ 32658 w 5727106"/>
              <a:gd name="connsiteY7" fmla="*/ 642257 h 4811485"/>
              <a:gd name="connsiteX8" fmla="*/ 21772 w 5727106"/>
              <a:gd name="connsiteY8" fmla="*/ 729342 h 4811485"/>
              <a:gd name="connsiteX9" fmla="*/ 0 w 5727106"/>
              <a:gd name="connsiteY9" fmla="*/ 772885 h 4811485"/>
              <a:gd name="connsiteX10" fmla="*/ 10886 w 5727106"/>
              <a:gd name="connsiteY10" fmla="*/ 1012371 h 4811485"/>
              <a:gd name="connsiteX11" fmla="*/ 43543 w 5727106"/>
              <a:gd name="connsiteY11" fmla="*/ 1121228 h 4811485"/>
              <a:gd name="connsiteX12" fmla="*/ 65315 w 5727106"/>
              <a:gd name="connsiteY12" fmla="*/ 1164771 h 4811485"/>
              <a:gd name="connsiteX13" fmla="*/ 87086 w 5727106"/>
              <a:gd name="connsiteY13" fmla="*/ 1197428 h 4811485"/>
              <a:gd name="connsiteX14" fmla="*/ 108858 w 5727106"/>
              <a:gd name="connsiteY14" fmla="*/ 1240971 h 4811485"/>
              <a:gd name="connsiteX15" fmla="*/ 174172 w 5727106"/>
              <a:gd name="connsiteY15" fmla="*/ 1328057 h 4811485"/>
              <a:gd name="connsiteX16" fmla="*/ 185058 w 5727106"/>
              <a:gd name="connsiteY16" fmla="*/ 1360714 h 4811485"/>
              <a:gd name="connsiteX17" fmla="*/ 206829 w 5727106"/>
              <a:gd name="connsiteY17" fmla="*/ 1404257 h 4811485"/>
              <a:gd name="connsiteX18" fmla="*/ 217715 w 5727106"/>
              <a:gd name="connsiteY18" fmla="*/ 1458685 h 4811485"/>
              <a:gd name="connsiteX19" fmla="*/ 206829 w 5727106"/>
              <a:gd name="connsiteY19" fmla="*/ 1621971 h 4811485"/>
              <a:gd name="connsiteX20" fmla="*/ 195943 w 5727106"/>
              <a:gd name="connsiteY20" fmla="*/ 1654628 h 4811485"/>
              <a:gd name="connsiteX21" fmla="*/ 185058 w 5727106"/>
              <a:gd name="connsiteY21" fmla="*/ 1709057 h 4811485"/>
              <a:gd name="connsiteX22" fmla="*/ 174172 w 5727106"/>
              <a:gd name="connsiteY22" fmla="*/ 1785257 h 4811485"/>
              <a:gd name="connsiteX23" fmla="*/ 163286 w 5727106"/>
              <a:gd name="connsiteY23" fmla="*/ 1883228 h 4811485"/>
              <a:gd name="connsiteX24" fmla="*/ 119743 w 5727106"/>
              <a:gd name="connsiteY24" fmla="*/ 1992085 h 4811485"/>
              <a:gd name="connsiteX25" fmla="*/ 119743 w 5727106"/>
              <a:gd name="connsiteY25" fmla="*/ 2362200 h 4811485"/>
              <a:gd name="connsiteX26" fmla="*/ 152400 w 5727106"/>
              <a:gd name="connsiteY26" fmla="*/ 2460171 h 4811485"/>
              <a:gd name="connsiteX27" fmla="*/ 174172 w 5727106"/>
              <a:gd name="connsiteY27" fmla="*/ 2514600 h 4811485"/>
              <a:gd name="connsiteX28" fmla="*/ 185058 w 5727106"/>
              <a:gd name="connsiteY28" fmla="*/ 2547257 h 4811485"/>
              <a:gd name="connsiteX29" fmla="*/ 206829 w 5727106"/>
              <a:gd name="connsiteY29" fmla="*/ 2579914 h 4811485"/>
              <a:gd name="connsiteX30" fmla="*/ 217715 w 5727106"/>
              <a:gd name="connsiteY30" fmla="*/ 2623457 h 4811485"/>
              <a:gd name="connsiteX31" fmla="*/ 250372 w 5727106"/>
              <a:gd name="connsiteY31" fmla="*/ 2656114 h 4811485"/>
              <a:gd name="connsiteX32" fmla="*/ 272143 w 5727106"/>
              <a:gd name="connsiteY32" fmla="*/ 2688771 h 4811485"/>
              <a:gd name="connsiteX33" fmla="*/ 337458 w 5727106"/>
              <a:gd name="connsiteY33" fmla="*/ 2797628 h 4811485"/>
              <a:gd name="connsiteX34" fmla="*/ 370115 w 5727106"/>
              <a:gd name="connsiteY34" fmla="*/ 2862942 h 4811485"/>
              <a:gd name="connsiteX35" fmla="*/ 391886 w 5727106"/>
              <a:gd name="connsiteY35" fmla="*/ 2906485 h 4811485"/>
              <a:gd name="connsiteX36" fmla="*/ 413658 w 5727106"/>
              <a:gd name="connsiteY36" fmla="*/ 2939142 h 4811485"/>
              <a:gd name="connsiteX37" fmla="*/ 424543 w 5727106"/>
              <a:gd name="connsiteY37" fmla="*/ 2971800 h 4811485"/>
              <a:gd name="connsiteX38" fmla="*/ 446315 w 5727106"/>
              <a:gd name="connsiteY38" fmla="*/ 3418114 h 4811485"/>
              <a:gd name="connsiteX39" fmla="*/ 468086 w 5727106"/>
              <a:gd name="connsiteY39" fmla="*/ 3494314 h 4811485"/>
              <a:gd name="connsiteX40" fmla="*/ 478972 w 5727106"/>
              <a:gd name="connsiteY40" fmla="*/ 3559628 h 4811485"/>
              <a:gd name="connsiteX41" fmla="*/ 511629 w 5727106"/>
              <a:gd name="connsiteY41" fmla="*/ 3646714 h 4811485"/>
              <a:gd name="connsiteX42" fmla="*/ 522515 w 5727106"/>
              <a:gd name="connsiteY42" fmla="*/ 3679371 h 4811485"/>
              <a:gd name="connsiteX43" fmla="*/ 544286 w 5727106"/>
              <a:gd name="connsiteY43" fmla="*/ 3712028 h 4811485"/>
              <a:gd name="connsiteX44" fmla="*/ 566058 w 5727106"/>
              <a:gd name="connsiteY44" fmla="*/ 3777342 h 4811485"/>
              <a:gd name="connsiteX45" fmla="*/ 587829 w 5727106"/>
              <a:gd name="connsiteY45" fmla="*/ 3831771 h 4811485"/>
              <a:gd name="connsiteX46" fmla="*/ 598715 w 5727106"/>
              <a:gd name="connsiteY46" fmla="*/ 3864428 h 4811485"/>
              <a:gd name="connsiteX47" fmla="*/ 620486 w 5727106"/>
              <a:gd name="connsiteY47" fmla="*/ 3886200 h 4811485"/>
              <a:gd name="connsiteX48" fmla="*/ 674915 w 5727106"/>
              <a:gd name="connsiteY48" fmla="*/ 3951514 h 4811485"/>
              <a:gd name="connsiteX49" fmla="*/ 685800 w 5727106"/>
              <a:gd name="connsiteY49" fmla="*/ 3984171 h 4811485"/>
              <a:gd name="connsiteX50" fmla="*/ 783772 w 5727106"/>
              <a:gd name="connsiteY50" fmla="*/ 4071257 h 4811485"/>
              <a:gd name="connsiteX51" fmla="*/ 816429 w 5727106"/>
              <a:gd name="connsiteY51" fmla="*/ 4082142 h 4811485"/>
              <a:gd name="connsiteX52" fmla="*/ 892629 w 5727106"/>
              <a:gd name="connsiteY52" fmla="*/ 4125685 h 4811485"/>
              <a:gd name="connsiteX53" fmla="*/ 925286 w 5727106"/>
              <a:gd name="connsiteY53" fmla="*/ 4147457 h 4811485"/>
              <a:gd name="connsiteX54" fmla="*/ 1023258 w 5727106"/>
              <a:gd name="connsiteY54" fmla="*/ 4180114 h 4811485"/>
              <a:gd name="connsiteX55" fmla="*/ 1066800 w 5727106"/>
              <a:gd name="connsiteY55" fmla="*/ 4191000 h 4811485"/>
              <a:gd name="connsiteX56" fmla="*/ 2046515 w 5727106"/>
              <a:gd name="connsiteY56" fmla="*/ 4201885 h 4811485"/>
              <a:gd name="connsiteX57" fmla="*/ 2188029 w 5727106"/>
              <a:gd name="connsiteY57" fmla="*/ 4234542 h 4811485"/>
              <a:gd name="connsiteX58" fmla="*/ 2275115 w 5727106"/>
              <a:gd name="connsiteY58" fmla="*/ 4278085 h 4811485"/>
              <a:gd name="connsiteX59" fmla="*/ 2307772 w 5727106"/>
              <a:gd name="connsiteY59" fmla="*/ 4299857 h 4811485"/>
              <a:gd name="connsiteX60" fmla="*/ 2362200 w 5727106"/>
              <a:gd name="connsiteY60" fmla="*/ 4321628 h 4811485"/>
              <a:gd name="connsiteX61" fmla="*/ 2438400 w 5727106"/>
              <a:gd name="connsiteY61" fmla="*/ 4376057 h 4811485"/>
              <a:gd name="connsiteX62" fmla="*/ 2492829 w 5727106"/>
              <a:gd name="connsiteY62" fmla="*/ 4408714 h 4811485"/>
              <a:gd name="connsiteX63" fmla="*/ 2569029 w 5727106"/>
              <a:gd name="connsiteY63" fmla="*/ 4463142 h 4811485"/>
              <a:gd name="connsiteX64" fmla="*/ 2667000 w 5727106"/>
              <a:gd name="connsiteY64" fmla="*/ 4517571 h 4811485"/>
              <a:gd name="connsiteX65" fmla="*/ 2699658 w 5727106"/>
              <a:gd name="connsiteY65" fmla="*/ 4550228 h 4811485"/>
              <a:gd name="connsiteX66" fmla="*/ 2786743 w 5727106"/>
              <a:gd name="connsiteY66" fmla="*/ 4572000 h 4811485"/>
              <a:gd name="connsiteX67" fmla="*/ 2852058 w 5727106"/>
              <a:gd name="connsiteY67" fmla="*/ 4593771 h 4811485"/>
              <a:gd name="connsiteX68" fmla="*/ 2950029 w 5727106"/>
              <a:gd name="connsiteY68" fmla="*/ 4637314 h 4811485"/>
              <a:gd name="connsiteX69" fmla="*/ 2993572 w 5727106"/>
              <a:gd name="connsiteY69" fmla="*/ 4648200 h 4811485"/>
              <a:gd name="connsiteX70" fmla="*/ 4169229 w 5727106"/>
              <a:gd name="connsiteY70" fmla="*/ 4659085 h 4811485"/>
              <a:gd name="connsiteX71" fmla="*/ 4267200 w 5727106"/>
              <a:gd name="connsiteY71" fmla="*/ 4680857 h 4811485"/>
              <a:gd name="connsiteX72" fmla="*/ 4299858 w 5727106"/>
              <a:gd name="connsiteY72" fmla="*/ 4691742 h 4811485"/>
              <a:gd name="connsiteX73" fmla="*/ 4495800 w 5727106"/>
              <a:gd name="connsiteY73" fmla="*/ 4713514 h 4811485"/>
              <a:gd name="connsiteX74" fmla="*/ 4604658 w 5727106"/>
              <a:gd name="connsiteY74" fmla="*/ 4746171 h 4811485"/>
              <a:gd name="connsiteX75" fmla="*/ 4669972 w 5727106"/>
              <a:gd name="connsiteY75" fmla="*/ 4757057 h 4811485"/>
              <a:gd name="connsiteX76" fmla="*/ 4713515 w 5727106"/>
              <a:gd name="connsiteY76" fmla="*/ 4767942 h 4811485"/>
              <a:gd name="connsiteX77" fmla="*/ 4800600 w 5727106"/>
              <a:gd name="connsiteY77" fmla="*/ 4778828 h 4811485"/>
              <a:gd name="connsiteX78" fmla="*/ 4876800 w 5727106"/>
              <a:gd name="connsiteY78" fmla="*/ 4800600 h 4811485"/>
              <a:gd name="connsiteX79" fmla="*/ 4942115 w 5727106"/>
              <a:gd name="connsiteY79" fmla="*/ 4811485 h 4811485"/>
              <a:gd name="connsiteX80" fmla="*/ 5431972 w 5727106"/>
              <a:gd name="connsiteY80" fmla="*/ 4800600 h 4811485"/>
              <a:gd name="connsiteX81" fmla="*/ 5497286 w 5727106"/>
              <a:gd name="connsiteY81" fmla="*/ 4778828 h 4811485"/>
              <a:gd name="connsiteX82" fmla="*/ 5584372 w 5727106"/>
              <a:gd name="connsiteY82" fmla="*/ 4757057 h 4811485"/>
              <a:gd name="connsiteX83" fmla="*/ 5715000 w 5727106"/>
              <a:gd name="connsiteY83" fmla="*/ 4669971 h 4811485"/>
              <a:gd name="connsiteX84" fmla="*/ 5725886 w 5727106"/>
              <a:gd name="connsiteY84" fmla="*/ 4637314 h 4811485"/>
              <a:gd name="connsiteX85" fmla="*/ 5704115 w 5727106"/>
              <a:gd name="connsiteY85" fmla="*/ 4463142 h 4811485"/>
              <a:gd name="connsiteX86" fmla="*/ 5682343 w 5727106"/>
              <a:gd name="connsiteY86" fmla="*/ 4419600 h 4811485"/>
              <a:gd name="connsiteX87" fmla="*/ 5649686 w 5727106"/>
              <a:gd name="connsiteY87" fmla="*/ 4310742 h 4811485"/>
              <a:gd name="connsiteX88" fmla="*/ 5606143 w 5727106"/>
              <a:gd name="connsiteY88" fmla="*/ 4245428 h 4811485"/>
              <a:gd name="connsiteX89" fmla="*/ 5519058 w 5727106"/>
              <a:gd name="connsiteY89" fmla="*/ 4136571 h 4811485"/>
              <a:gd name="connsiteX90" fmla="*/ 5442858 w 5727106"/>
              <a:gd name="connsiteY90" fmla="*/ 4093028 h 4811485"/>
              <a:gd name="connsiteX91" fmla="*/ 5355772 w 5727106"/>
              <a:gd name="connsiteY91" fmla="*/ 4027714 h 4811485"/>
              <a:gd name="connsiteX92" fmla="*/ 5312229 w 5727106"/>
              <a:gd name="connsiteY92" fmla="*/ 4005942 h 4811485"/>
              <a:gd name="connsiteX93" fmla="*/ 5279572 w 5727106"/>
              <a:gd name="connsiteY93" fmla="*/ 3984171 h 4811485"/>
              <a:gd name="connsiteX94" fmla="*/ 5257800 w 5727106"/>
              <a:gd name="connsiteY94" fmla="*/ 3962400 h 4811485"/>
              <a:gd name="connsiteX95" fmla="*/ 5214258 w 5727106"/>
              <a:gd name="connsiteY95" fmla="*/ 3951514 h 4811485"/>
              <a:gd name="connsiteX96" fmla="*/ 5148943 w 5727106"/>
              <a:gd name="connsiteY96" fmla="*/ 3886200 h 4811485"/>
              <a:gd name="connsiteX97" fmla="*/ 5116286 w 5727106"/>
              <a:gd name="connsiteY97" fmla="*/ 3831771 h 4811485"/>
              <a:gd name="connsiteX98" fmla="*/ 5072743 w 5727106"/>
              <a:gd name="connsiteY98" fmla="*/ 3777342 h 4811485"/>
              <a:gd name="connsiteX99" fmla="*/ 5050972 w 5727106"/>
              <a:gd name="connsiteY99" fmla="*/ 3744685 h 4811485"/>
              <a:gd name="connsiteX100" fmla="*/ 5018315 w 5727106"/>
              <a:gd name="connsiteY100" fmla="*/ 3722914 h 4811485"/>
              <a:gd name="connsiteX101" fmla="*/ 4942115 w 5727106"/>
              <a:gd name="connsiteY101" fmla="*/ 3646714 h 4811485"/>
              <a:gd name="connsiteX102" fmla="*/ 4898572 w 5727106"/>
              <a:gd name="connsiteY102" fmla="*/ 3614057 h 4811485"/>
              <a:gd name="connsiteX103" fmla="*/ 4865915 w 5727106"/>
              <a:gd name="connsiteY103" fmla="*/ 3581400 h 4811485"/>
              <a:gd name="connsiteX104" fmla="*/ 4789715 w 5727106"/>
              <a:gd name="connsiteY104" fmla="*/ 3516085 h 4811485"/>
              <a:gd name="connsiteX105" fmla="*/ 4757058 w 5727106"/>
              <a:gd name="connsiteY105" fmla="*/ 3439885 h 4811485"/>
              <a:gd name="connsiteX106" fmla="*/ 4778829 w 5727106"/>
              <a:gd name="connsiteY106" fmla="*/ 3287485 h 4811485"/>
              <a:gd name="connsiteX107" fmla="*/ 4811486 w 5727106"/>
              <a:gd name="connsiteY107" fmla="*/ 3243942 h 4811485"/>
              <a:gd name="connsiteX108" fmla="*/ 4822372 w 5727106"/>
              <a:gd name="connsiteY108" fmla="*/ 3211285 h 4811485"/>
              <a:gd name="connsiteX109" fmla="*/ 4887686 w 5727106"/>
              <a:gd name="connsiteY109" fmla="*/ 3145971 h 4811485"/>
              <a:gd name="connsiteX110" fmla="*/ 4942115 w 5727106"/>
              <a:gd name="connsiteY110" fmla="*/ 3091542 h 4811485"/>
              <a:gd name="connsiteX111" fmla="*/ 4996543 w 5727106"/>
              <a:gd name="connsiteY111" fmla="*/ 2993571 h 4811485"/>
              <a:gd name="connsiteX112" fmla="*/ 5018315 w 5727106"/>
              <a:gd name="connsiteY112" fmla="*/ 2960914 h 4811485"/>
              <a:gd name="connsiteX113" fmla="*/ 5050972 w 5727106"/>
              <a:gd name="connsiteY113" fmla="*/ 2852057 h 4811485"/>
              <a:gd name="connsiteX114" fmla="*/ 5061858 w 5727106"/>
              <a:gd name="connsiteY114" fmla="*/ 2786742 h 4811485"/>
              <a:gd name="connsiteX115" fmla="*/ 5083629 w 5727106"/>
              <a:gd name="connsiteY115" fmla="*/ 2590800 h 4811485"/>
              <a:gd name="connsiteX116" fmla="*/ 5094515 w 5727106"/>
              <a:gd name="connsiteY116" fmla="*/ 2558142 h 4811485"/>
              <a:gd name="connsiteX117" fmla="*/ 5105400 w 5727106"/>
              <a:gd name="connsiteY117" fmla="*/ 2514600 h 4811485"/>
              <a:gd name="connsiteX118" fmla="*/ 5127172 w 5727106"/>
              <a:gd name="connsiteY118" fmla="*/ 2449285 h 4811485"/>
              <a:gd name="connsiteX119" fmla="*/ 5159829 w 5727106"/>
              <a:gd name="connsiteY119" fmla="*/ 2340428 h 4811485"/>
              <a:gd name="connsiteX120" fmla="*/ 5225143 w 5727106"/>
              <a:gd name="connsiteY120" fmla="*/ 2242457 h 4811485"/>
              <a:gd name="connsiteX121" fmla="*/ 5236029 w 5727106"/>
              <a:gd name="connsiteY121" fmla="*/ 2209800 h 4811485"/>
              <a:gd name="connsiteX122" fmla="*/ 5301343 w 5727106"/>
              <a:gd name="connsiteY122" fmla="*/ 2166257 h 4811485"/>
              <a:gd name="connsiteX123" fmla="*/ 5366658 w 5727106"/>
              <a:gd name="connsiteY123" fmla="*/ 2133600 h 4811485"/>
              <a:gd name="connsiteX124" fmla="*/ 5421086 w 5727106"/>
              <a:gd name="connsiteY124" fmla="*/ 2079171 h 4811485"/>
              <a:gd name="connsiteX125" fmla="*/ 5442858 w 5727106"/>
              <a:gd name="connsiteY125" fmla="*/ 2057400 h 4811485"/>
              <a:gd name="connsiteX126" fmla="*/ 5421086 w 5727106"/>
              <a:gd name="connsiteY126" fmla="*/ 1839685 h 4811485"/>
              <a:gd name="connsiteX127" fmla="*/ 5366658 w 5727106"/>
              <a:gd name="connsiteY127" fmla="*/ 1730828 h 4811485"/>
              <a:gd name="connsiteX128" fmla="*/ 5323115 w 5727106"/>
              <a:gd name="connsiteY128" fmla="*/ 1654628 h 4811485"/>
              <a:gd name="connsiteX129" fmla="*/ 5279572 w 5727106"/>
              <a:gd name="connsiteY129" fmla="*/ 1621971 h 4811485"/>
              <a:gd name="connsiteX130" fmla="*/ 5246915 w 5727106"/>
              <a:gd name="connsiteY130" fmla="*/ 1589314 h 4811485"/>
              <a:gd name="connsiteX131" fmla="*/ 5138058 w 5727106"/>
              <a:gd name="connsiteY131" fmla="*/ 1545771 h 4811485"/>
              <a:gd name="connsiteX132" fmla="*/ 5094515 w 5727106"/>
              <a:gd name="connsiteY132" fmla="*/ 1513114 h 4811485"/>
              <a:gd name="connsiteX133" fmla="*/ 4974772 w 5727106"/>
              <a:gd name="connsiteY133" fmla="*/ 1458685 h 4811485"/>
              <a:gd name="connsiteX134" fmla="*/ 4909458 w 5727106"/>
              <a:gd name="connsiteY134" fmla="*/ 1447800 h 4811485"/>
              <a:gd name="connsiteX135" fmla="*/ 4855029 w 5727106"/>
              <a:gd name="connsiteY135" fmla="*/ 1436914 h 4811485"/>
              <a:gd name="connsiteX136" fmla="*/ 4767943 w 5727106"/>
              <a:gd name="connsiteY136" fmla="*/ 1415142 h 4811485"/>
              <a:gd name="connsiteX137" fmla="*/ 4735286 w 5727106"/>
              <a:gd name="connsiteY137" fmla="*/ 1393371 h 4811485"/>
              <a:gd name="connsiteX138" fmla="*/ 4691743 w 5727106"/>
              <a:gd name="connsiteY138" fmla="*/ 1382485 h 4811485"/>
              <a:gd name="connsiteX139" fmla="*/ 4659086 w 5727106"/>
              <a:gd name="connsiteY139" fmla="*/ 1349828 h 4811485"/>
              <a:gd name="connsiteX140" fmla="*/ 4615543 w 5727106"/>
              <a:gd name="connsiteY140" fmla="*/ 1317171 h 4811485"/>
              <a:gd name="connsiteX141" fmla="*/ 4582886 w 5727106"/>
              <a:gd name="connsiteY141" fmla="*/ 1295400 h 4811485"/>
              <a:gd name="connsiteX142" fmla="*/ 4528458 w 5727106"/>
              <a:gd name="connsiteY142" fmla="*/ 1240971 h 4811485"/>
              <a:gd name="connsiteX143" fmla="*/ 4463143 w 5727106"/>
              <a:gd name="connsiteY143" fmla="*/ 1219200 h 4811485"/>
              <a:gd name="connsiteX144" fmla="*/ 4430486 w 5727106"/>
              <a:gd name="connsiteY144" fmla="*/ 1208314 h 4811485"/>
              <a:gd name="connsiteX145" fmla="*/ 4386943 w 5727106"/>
              <a:gd name="connsiteY145" fmla="*/ 1186542 h 4811485"/>
              <a:gd name="connsiteX146" fmla="*/ 4321629 w 5727106"/>
              <a:gd name="connsiteY146" fmla="*/ 1175657 h 4811485"/>
              <a:gd name="connsiteX147" fmla="*/ 4245429 w 5727106"/>
              <a:gd name="connsiteY147" fmla="*/ 1153885 h 4811485"/>
              <a:gd name="connsiteX148" fmla="*/ 4191000 w 5727106"/>
              <a:gd name="connsiteY148" fmla="*/ 1143000 h 4811485"/>
              <a:gd name="connsiteX149" fmla="*/ 4158343 w 5727106"/>
              <a:gd name="connsiteY149" fmla="*/ 1132114 h 4811485"/>
              <a:gd name="connsiteX150" fmla="*/ 4049486 w 5727106"/>
              <a:gd name="connsiteY150" fmla="*/ 1110342 h 4811485"/>
              <a:gd name="connsiteX151" fmla="*/ 3559629 w 5727106"/>
              <a:gd name="connsiteY151" fmla="*/ 1099457 h 4811485"/>
              <a:gd name="connsiteX152" fmla="*/ 3472543 w 5727106"/>
              <a:gd name="connsiteY152" fmla="*/ 1066800 h 4811485"/>
              <a:gd name="connsiteX153" fmla="*/ 3450772 w 5727106"/>
              <a:gd name="connsiteY153" fmla="*/ 1045028 h 4811485"/>
              <a:gd name="connsiteX154" fmla="*/ 3418115 w 5727106"/>
              <a:gd name="connsiteY154" fmla="*/ 1023257 h 4811485"/>
              <a:gd name="connsiteX155" fmla="*/ 3363686 w 5727106"/>
              <a:gd name="connsiteY155" fmla="*/ 1001485 h 4811485"/>
              <a:gd name="connsiteX156" fmla="*/ 3331029 w 5727106"/>
              <a:gd name="connsiteY156" fmla="*/ 979714 h 4811485"/>
              <a:gd name="connsiteX157" fmla="*/ 3233058 w 5727106"/>
              <a:gd name="connsiteY157" fmla="*/ 947057 h 4811485"/>
              <a:gd name="connsiteX158" fmla="*/ 3178629 w 5727106"/>
              <a:gd name="connsiteY158" fmla="*/ 925285 h 4811485"/>
              <a:gd name="connsiteX159" fmla="*/ 3145972 w 5727106"/>
              <a:gd name="connsiteY159" fmla="*/ 914400 h 4811485"/>
              <a:gd name="connsiteX160" fmla="*/ 3113315 w 5727106"/>
              <a:gd name="connsiteY160" fmla="*/ 892628 h 4811485"/>
              <a:gd name="connsiteX161" fmla="*/ 3069772 w 5727106"/>
              <a:gd name="connsiteY161" fmla="*/ 870857 h 4811485"/>
              <a:gd name="connsiteX162" fmla="*/ 3037115 w 5727106"/>
              <a:gd name="connsiteY162" fmla="*/ 827314 h 4811485"/>
              <a:gd name="connsiteX163" fmla="*/ 2982686 w 5727106"/>
              <a:gd name="connsiteY163" fmla="*/ 762000 h 4811485"/>
              <a:gd name="connsiteX164" fmla="*/ 2971800 w 5727106"/>
              <a:gd name="connsiteY164" fmla="*/ 729342 h 4811485"/>
              <a:gd name="connsiteX165" fmla="*/ 2950029 w 5727106"/>
              <a:gd name="connsiteY165" fmla="*/ 696685 h 4811485"/>
              <a:gd name="connsiteX166" fmla="*/ 2928258 w 5727106"/>
              <a:gd name="connsiteY166" fmla="*/ 566057 h 4811485"/>
              <a:gd name="connsiteX167" fmla="*/ 2862943 w 5727106"/>
              <a:gd name="connsiteY167" fmla="*/ 489857 h 4811485"/>
              <a:gd name="connsiteX168" fmla="*/ 2830286 w 5727106"/>
              <a:gd name="connsiteY168" fmla="*/ 457200 h 4811485"/>
              <a:gd name="connsiteX169" fmla="*/ 2743200 w 5727106"/>
              <a:gd name="connsiteY169" fmla="*/ 413657 h 4811485"/>
              <a:gd name="connsiteX170" fmla="*/ 2710543 w 5727106"/>
              <a:gd name="connsiteY170" fmla="*/ 391885 h 4811485"/>
              <a:gd name="connsiteX171" fmla="*/ 2645229 w 5727106"/>
              <a:gd name="connsiteY171" fmla="*/ 370114 h 4811485"/>
              <a:gd name="connsiteX172" fmla="*/ 2569029 w 5727106"/>
              <a:gd name="connsiteY172" fmla="*/ 348342 h 4811485"/>
              <a:gd name="connsiteX173" fmla="*/ 2503715 w 5727106"/>
              <a:gd name="connsiteY173" fmla="*/ 337457 h 4811485"/>
              <a:gd name="connsiteX174" fmla="*/ 2351315 w 5727106"/>
              <a:gd name="connsiteY174" fmla="*/ 315685 h 4811485"/>
              <a:gd name="connsiteX175" fmla="*/ 2013858 w 5727106"/>
              <a:gd name="connsiteY175" fmla="*/ 293914 h 4811485"/>
              <a:gd name="connsiteX176" fmla="*/ 1926772 w 5727106"/>
              <a:gd name="connsiteY176" fmla="*/ 272142 h 4811485"/>
              <a:gd name="connsiteX177" fmla="*/ 1850572 w 5727106"/>
              <a:gd name="connsiteY177" fmla="*/ 239485 h 4811485"/>
              <a:gd name="connsiteX178" fmla="*/ 1730829 w 5727106"/>
              <a:gd name="connsiteY178" fmla="*/ 195942 h 4811485"/>
              <a:gd name="connsiteX179" fmla="*/ 1665515 w 5727106"/>
              <a:gd name="connsiteY179" fmla="*/ 174171 h 4811485"/>
              <a:gd name="connsiteX180" fmla="*/ 1621972 w 5727106"/>
              <a:gd name="connsiteY180" fmla="*/ 152400 h 4811485"/>
              <a:gd name="connsiteX181" fmla="*/ 1524000 w 5727106"/>
              <a:gd name="connsiteY181" fmla="*/ 119742 h 4811485"/>
              <a:gd name="connsiteX182" fmla="*/ 1404258 w 5727106"/>
              <a:gd name="connsiteY182" fmla="*/ 97971 h 4811485"/>
              <a:gd name="connsiteX183" fmla="*/ 1360715 w 5727106"/>
              <a:gd name="connsiteY183" fmla="*/ 87085 h 4811485"/>
              <a:gd name="connsiteX184" fmla="*/ 1328058 w 5727106"/>
              <a:gd name="connsiteY184" fmla="*/ 76200 h 4811485"/>
              <a:gd name="connsiteX185" fmla="*/ 1251858 w 5727106"/>
              <a:gd name="connsiteY185" fmla="*/ 65314 h 4811485"/>
              <a:gd name="connsiteX186" fmla="*/ 1186543 w 5727106"/>
              <a:gd name="connsiteY186" fmla="*/ 54428 h 4811485"/>
              <a:gd name="connsiteX187" fmla="*/ 1077686 w 5727106"/>
              <a:gd name="connsiteY187" fmla="*/ 21771 h 4811485"/>
              <a:gd name="connsiteX188" fmla="*/ 936172 w 5727106"/>
              <a:gd name="connsiteY188" fmla="*/ 0 h 4811485"/>
              <a:gd name="connsiteX189" fmla="*/ 696686 w 5727106"/>
              <a:gd name="connsiteY189" fmla="*/ 10885 h 4811485"/>
              <a:gd name="connsiteX190" fmla="*/ 653143 w 5727106"/>
              <a:gd name="connsiteY190" fmla="*/ 32657 h 4811485"/>
              <a:gd name="connsiteX191" fmla="*/ 620486 w 5727106"/>
              <a:gd name="connsiteY191" fmla="*/ 43542 h 4811485"/>
              <a:gd name="connsiteX192" fmla="*/ 587829 w 5727106"/>
              <a:gd name="connsiteY192" fmla="*/ 65314 h 4811485"/>
              <a:gd name="connsiteX193" fmla="*/ 348343 w 5727106"/>
              <a:gd name="connsiteY193" fmla="*/ 65314 h 4811485"/>
              <a:gd name="connsiteX194" fmla="*/ 195943 w 5727106"/>
              <a:gd name="connsiteY194" fmla="*/ 65314 h 4811485"/>
              <a:gd name="connsiteX195" fmla="*/ 163286 w 5727106"/>
              <a:gd name="connsiteY195" fmla="*/ 130628 h 4811485"/>
              <a:gd name="connsiteX196" fmla="*/ 185058 w 5727106"/>
              <a:gd name="connsiteY196" fmla="*/ 239485 h 4811485"/>
              <a:gd name="connsiteX197" fmla="*/ 185058 w 5727106"/>
              <a:gd name="connsiteY197" fmla="*/ 239485 h 4811485"/>
              <a:gd name="connsiteX198" fmla="*/ 195943 w 5727106"/>
              <a:gd name="connsiteY198" fmla="*/ 293914 h 481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727106" h="4811485">
                <a:moveTo>
                  <a:pt x="195943" y="293914"/>
                </a:moveTo>
                <a:lnTo>
                  <a:pt x="195943" y="293914"/>
                </a:lnTo>
                <a:cubicBezTo>
                  <a:pt x="214086" y="319314"/>
                  <a:pt x="241797" y="340101"/>
                  <a:pt x="250372" y="370114"/>
                </a:cubicBezTo>
                <a:cubicBezTo>
                  <a:pt x="257421" y="394785"/>
                  <a:pt x="253085" y="424556"/>
                  <a:pt x="239486" y="446314"/>
                </a:cubicBezTo>
                <a:cubicBezTo>
                  <a:pt x="231557" y="459001"/>
                  <a:pt x="209951" y="451947"/>
                  <a:pt x="195943" y="457200"/>
                </a:cubicBezTo>
                <a:cubicBezTo>
                  <a:pt x="180749" y="462898"/>
                  <a:pt x="166315" y="470622"/>
                  <a:pt x="152400" y="478971"/>
                </a:cubicBezTo>
                <a:cubicBezTo>
                  <a:pt x="79301" y="522830"/>
                  <a:pt x="97716" y="508340"/>
                  <a:pt x="54429" y="566057"/>
                </a:cubicBezTo>
                <a:cubicBezTo>
                  <a:pt x="45799" y="591946"/>
                  <a:pt x="37215" y="614913"/>
                  <a:pt x="32658" y="642257"/>
                </a:cubicBezTo>
                <a:cubicBezTo>
                  <a:pt x="27849" y="671113"/>
                  <a:pt x="28867" y="700961"/>
                  <a:pt x="21772" y="729342"/>
                </a:cubicBezTo>
                <a:cubicBezTo>
                  <a:pt x="17836" y="745085"/>
                  <a:pt x="7257" y="758371"/>
                  <a:pt x="0" y="772885"/>
                </a:cubicBezTo>
                <a:cubicBezTo>
                  <a:pt x="3629" y="852714"/>
                  <a:pt x="4983" y="932678"/>
                  <a:pt x="10886" y="1012371"/>
                </a:cubicBezTo>
                <a:cubicBezTo>
                  <a:pt x="13881" y="1052802"/>
                  <a:pt x="27281" y="1084640"/>
                  <a:pt x="43543" y="1121228"/>
                </a:cubicBezTo>
                <a:cubicBezTo>
                  <a:pt x="50134" y="1136057"/>
                  <a:pt x="57264" y="1150682"/>
                  <a:pt x="65315" y="1164771"/>
                </a:cubicBezTo>
                <a:cubicBezTo>
                  <a:pt x="71806" y="1176130"/>
                  <a:pt x="80595" y="1186069"/>
                  <a:pt x="87086" y="1197428"/>
                </a:cubicBezTo>
                <a:cubicBezTo>
                  <a:pt x="95137" y="1211517"/>
                  <a:pt x="100509" y="1227056"/>
                  <a:pt x="108858" y="1240971"/>
                </a:cubicBezTo>
                <a:cubicBezTo>
                  <a:pt x="145786" y="1302517"/>
                  <a:pt x="138726" y="1292611"/>
                  <a:pt x="174172" y="1328057"/>
                </a:cubicBezTo>
                <a:cubicBezTo>
                  <a:pt x="177801" y="1338943"/>
                  <a:pt x="180538" y="1350167"/>
                  <a:pt x="185058" y="1360714"/>
                </a:cubicBezTo>
                <a:cubicBezTo>
                  <a:pt x="191450" y="1375629"/>
                  <a:pt x="201697" y="1388862"/>
                  <a:pt x="206829" y="1404257"/>
                </a:cubicBezTo>
                <a:cubicBezTo>
                  <a:pt x="212680" y="1421810"/>
                  <a:pt x="214086" y="1440542"/>
                  <a:pt x="217715" y="1458685"/>
                </a:cubicBezTo>
                <a:cubicBezTo>
                  <a:pt x="214086" y="1513114"/>
                  <a:pt x="212853" y="1567755"/>
                  <a:pt x="206829" y="1621971"/>
                </a:cubicBezTo>
                <a:cubicBezTo>
                  <a:pt x="205562" y="1633375"/>
                  <a:pt x="198726" y="1643496"/>
                  <a:pt x="195943" y="1654628"/>
                </a:cubicBezTo>
                <a:cubicBezTo>
                  <a:pt x="191456" y="1672578"/>
                  <a:pt x="188100" y="1690806"/>
                  <a:pt x="185058" y="1709057"/>
                </a:cubicBezTo>
                <a:cubicBezTo>
                  <a:pt x="180840" y="1734366"/>
                  <a:pt x="177355" y="1759797"/>
                  <a:pt x="174172" y="1785257"/>
                </a:cubicBezTo>
                <a:cubicBezTo>
                  <a:pt x="170096" y="1817861"/>
                  <a:pt x="169730" y="1851008"/>
                  <a:pt x="163286" y="1883228"/>
                </a:cubicBezTo>
                <a:cubicBezTo>
                  <a:pt x="154318" y="1928069"/>
                  <a:pt x="139097" y="1953379"/>
                  <a:pt x="119743" y="1992085"/>
                </a:cubicBezTo>
                <a:cubicBezTo>
                  <a:pt x="102996" y="2142821"/>
                  <a:pt x="96043" y="2160747"/>
                  <a:pt x="119743" y="2362200"/>
                </a:cubicBezTo>
                <a:cubicBezTo>
                  <a:pt x="123765" y="2396388"/>
                  <a:pt x="141514" y="2427514"/>
                  <a:pt x="152400" y="2460171"/>
                </a:cubicBezTo>
                <a:cubicBezTo>
                  <a:pt x="158579" y="2478709"/>
                  <a:pt x="167311" y="2496304"/>
                  <a:pt x="174172" y="2514600"/>
                </a:cubicBezTo>
                <a:cubicBezTo>
                  <a:pt x="178201" y="2525344"/>
                  <a:pt x="179926" y="2536994"/>
                  <a:pt x="185058" y="2547257"/>
                </a:cubicBezTo>
                <a:cubicBezTo>
                  <a:pt x="190909" y="2558959"/>
                  <a:pt x="199572" y="2569028"/>
                  <a:pt x="206829" y="2579914"/>
                </a:cubicBezTo>
                <a:cubicBezTo>
                  <a:pt x="210458" y="2594428"/>
                  <a:pt x="210292" y="2610467"/>
                  <a:pt x="217715" y="2623457"/>
                </a:cubicBezTo>
                <a:cubicBezTo>
                  <a:pt x="225353" y="2636823"/>
                  <a:pt x="240517" y="2644287"/>
                  <a:pt x="250372" y="2656114"/>
                </a:cubicBezTo>
                <a:cubicBezTo>
                  <a:pt x="258747" y="2666165"/>
                  <a:pt x="265878" y="2677286"/>
                  <a:pt x="272143" y="2688771"/>
                </a:cubicBezTo>
                <a:cubicBezTo>
                  <a:pt x="329901" y="2794662"/>
                  <a:pt x="289693" y="2749865"/>
                  <a:pt x="337458" y="2797628"/>
                </a:cubicBezTo>
                <a:cubicBezTo>
                  <a:pt x="360263" y="2888856"/>
                  <a:pt x="331294" y="2804711"/>
                  <a:pt x="370115" y="2862942"/>
                </a:cubicBezTo>
                <a:cubicBezTo>
                  <a:pt x="379116" y="2876444"/>
                  <a:pt x="383835" y="2892396"/>
                  <a:pt x="391886" y="2906485"/>
                </a:cubicBezTo>
                <a:cubicBezTo>
                  <a:pt x="398377" y="2917844"/>
                  <a:pt x="406401" y="2928256"/>
                  <a:pt x="413658" y="2939142"/>
                </a:cubicBezTo>
                <a:cubicBezTo>
                  <a:pt x="417286" y="2950028"/>
                  <a:pt x="421391" y="2960767"/>
                  <a:pt x="424543" y="2971800"/>
                </a:cubicBezTo>
                <a:cubicBezTo>
                  <a:pt x="467947" y="3123718"/>
                  <a:pt x="435537" y="3197164"/>
                  <a:pt x="446315" y="3418114"/>
                </a:cubicBezTo>
                <a:cubicBezTo>
                  <a:pt x="447797" y="3448498"/>
                  <a:pt x="461815" y="3466094"/>
                  <a:pt x="468086" y="3494314"/>
                </a:cubicBezTo>
                <a:cubicBezTo>
                  <a:pt x="472874" y="3515860"/>
                  <a:pt x="474184" y="3538082"/>
                  <a:pt x="478972" y="3559628"/>
                </a:cubicBezTo>
                <a:cubicBezTo>
                  <a:pt x="483463" y="3579839"/>
                  <a:pt x="507009" y="3634395"/>
                  <a:pt x="511629" y="3646714"/>
                </a:cubicBezTo>
                <a:cubicBezTo>
                  <a:pt x="515658" y="3657458"/>
                  <a:pt x="517383" y="3669108"/>
                  <a:pt x="522515" y="3679371"/>
                </a:cubicBezTo>
                <a:cubicBezTo>
                  <a:pt x="528366" y="3691073"/>
                  <a:pt x="538973" y="3700073"/>
                  <a:pt x="544286" y="3712028"/>
                </a:cubicBezTo>
                <a:cubicBezTo>
                  <a:pt x="553607" y="3732999"/>
                  <a:pt x="558801" y="3755571"/>
                  <a:pt x="566058" y="3777342"/>
                </a:cubicBezTo>
                <a:cubicBezTo>
                  <a:pt x="572237" y="3795880"/>
                  <a:pt x="580968" y="3813475"/>
                  <a:pt x="587829" y="3831771"/>
                </a:cubicBezTo>
                <a:cubicBezTo>
                  <a:pt x="591858" y="3842515"/>
                  <a:pt x="592811" y="3854589"/>
                  <a:pt x="598715" y="3864428"/>
                </a:cubicBezTo>
                <a:cubicBezTo>
                  <a:pt x="603995" y="3873229"/>
                  <a:pt x="614075" y="3878186"/>
                  <a:pt x="620486" y="3886200"/>
                </a:cubicBezTo>
                <a:cubicBezTo>
                  <a:pt x="681102" y="3961971"/>
                  <a:pt x="597348" y="3873947"/>
                  <a:pt x="674915" y="3951514"/>
                </a:cubicBezTo>
                <a:cubicBezTo>
                  <a:pt x="678543" y="3962400"/>
                  <a:pt x="678755" y="3975114"/>
                  <a:pt x="685800" y="3984171"/>
                </a:cubicBezTo>
                <a:cubicBezTo>
                  <a:pt x="704155" y="4007770"/>
                  <a:pt x="749382" y="4054062"/>
                  <a:pt x="783772" y="4071257"/>
                </a:cubicBezTo>
                <a:cubicBezTo>
                  <a:pt x="794035" y="4076389"/>
                  <a:pt x="805543" y="4078514"/>
                  <a:pt x="816429" y="4082142"/>
                </a:cubicBezTo>
                <a:cubicBezTo>
                  <a:pt x="921722" y="4161114"/>
                  <a:pt x="809512" y="4084127"/>
                  <a:pt x="892629" y="4125685"/>
                </a:cubicBezTo>
                <a:cubicBezTo>
                  <a:pt x="904331" y="4131536"/>
                  <a:pt x="913209" y="4142425"/>
                  <a:pt x="925286" y="4147457"/>
                </a:cubicBezTo>
                <a:cubicBezTo>
                  <a:pt x="957062" y="4160697"/>
                  <a:pt x="989862" y="4171765"/>
                  <a:pt x="1023258" y="4180114"/>
                </a:cubicBezTo>
                <a:cubicBezTo>
                  <a:pt x="1037772" y="4183743"/>
                  <a:pt x="1051843" y="4190682"/>
                  <a:pt x="1066800" y="4191000"/>
                </a:cubicBezTo>
                <a:cubicBezTo>
                  <a:pt x="1393318" y="4197947"/>
                  <a:pt x="1719943" y="4198257"/>
                  <a:pt x="2046515" y="4201885"/>
                </a:cubicBezTo>
                <a:cubicBezTo>
                  <a:pt x="2136170" y="4231771"/>
                  <a:pt x="2089111" y="4220412"/>
                  <a:pt x="2188029" y="4234542"/>
                </a:cubicBezTo>
                <a:cubicBezTo>
                  <a:pt x="2263689" y="4284984"/>
                  <a:pt x="2168593" y="4224824"/>
                  <a:pt x="2275115" y="4278085"/>
                </a:cubicBezTo>
                <a:cubicBezTo>
                  <a:pt x="2286817" y="4283936"/>
                  <a:pt x="2296070" y="4294006"/>
                  <a:pt x="2307772" y="4299857"/>
                </a:cubicBezTo>
                <a:cubicBezTo>
                  <a:pt x="2325249" y="4308596"/>
                  <a:pt x="2344057" y="4314371"/>
                  <a:pt x="2362200" y="4321628"/>
                </a:cubicBezTo>
                <a:cubicBezTo>
                  <a:pt x="2411200" y="4370628"/>
                  <a:pt x="2349883" y="4312831"/>
                  <a:pt x="2438400" y="4376057"/>
                </a:cubicBezTo>
                <a:cubicBezTo>
                  <a:pt x="2490698" y="4413413"/>
                  <a:pt x="2425378" y="4386230"/>
                  <a:pt x="2492829" y="4408714"/>
                </a:cubicBezTo>
                <a:cubicBezTo>
                  <a:pt x="2550555" y="4466440"/>
                  <a:pt x="2497387" y="4420157"/>
                  <a:pt x="2569029" y="4463142"/>
                </a:cubicBezTo>
                <a:cubicBezTo>
                  <a:pt x="2662609" y="4519290"/>
                  <a:pt x="2601311" y="4495674"/>
                  <a:pt x="2667000" y="4517571"/>
                </a:cubicBezTo>
                <a:cubicBezTo>
                  <a:pt x="2677886" y="4528457"/>
                  <a:pt x="2685643" y="4543858"/>
                  <a:pt x="2699658" y="4550228"/>
                </a:cubicBezTo>
                <a:cubicBezTo>
                  <a:pt x="2726898" y="4562610"/>
                  <a:pt x="2758357" y="4562538"/>
                  <a:pt x="2786743" y="4572000"/>
                </a:cubicBezTo>
                <a:lnTo>
                  <a:pt x="2852058" y="4593771"/>
                </a:lnTo>
                <a:cubicBezTo>
                  <a:pt x="3073958" y="4667735"/>
                  <a:pt x="2825303" y="4601677"/>
                  <a:pt x="2950029" y="4637314"/>
                </a:cubicBezTo>
                <a:cubicBezTo>
                  <a:pt x="2964414" y="4641424"/>
                  <a:pt x="2978613" y="4647933"/>
                  <a:pt x="2993572" y="4648200"/>
                </a:cubicBezTo>
                <a:lnTo>
                  <a:pt x="4169229" y="4659085"/>
                </a:lnTo>
                <a:cubicBezTo>
                  <a:pt x="4206653" y="4666570"/>
                  <a:pt x="4231320" y="4670606"/>
                  <a:pt x="4267200" y="4680857"/>
                </a:cubicBezTo>
                <a:cubicBezTo>
                  <a:pt x="4278233" y="4684009"/>
                  <a:pt x="4288606" y="4689492"/>
                  <a:pt x="4299858" y="4691742"/>
                </a:cubicBezTo>
                <a:cubicBezTo>
                  <a:pt x="4355042" y="4702779"/>
                  <a:pt x="4445308" y="4708924"/>
                  <a:pt x="4495800" y="4713514"/>
                </a:cubicBezTo>
                <a:cubicBezTo>
                  <a:pt x="4561607" y="4729966"/>
                  <a:pt x="4525150" y="4719669"/>
                  <a:pt x="4604658" y="4746171"/>
                </a:cubicBezTo>
                <a:cubicBezTo>
                  <a:pt x="4625597" y="4753150"/>
                  <a:pt x="4648329" y="4752728"/>
                  <a:pt x="4669972" y="4757057"/>
                </a:cubicBezTo>
                <a:cubicBezTo>
                  <a:pt x="4684642" y="4759991"/>
                  <a:pt x="4698758" y="4765482"/>
                  <a:pt x="4713515" y="4767942"/>
                </a:cubicBezTo>
                <a:cubicBezTo>
                  <a:pt x="4742371" y="4772751"/>
                  <a:pt x="4771744" y="4774018"/>
                  <a:pt x="4800600" y="4778828"/>
                </a:cubicBezTo>
                <a:cubicBezTo>
                  <a:pt x="4895458" y="4794638"/>
                  <a:pt x="4799131" y="4783341"/>
                  <a:pt x="4876800" y="4800600"/>
                </a:cubicBezTo>
                <a:cubicBezTo>
                  <a:pt x="4898346" y="4805388"/>
                  <a:pt x="4920343" y="4807857"/>
                  <a:pt x="4942115" y="4811485"/>
                </a:cubicBezTo>
                <a:cubicBezTo>
                  <a:pt x="5105401" y="4807857"/>
                  <a:pt x="5268928" y="4810191"/>
                  <a:pt x="5431972" y="4800600"/>
                </a:cubicBezTo>
                <a:cubicBezTo>
                  <a:pt x="5454881" y="4799252"/>
                  <a:pt x="5475515" y="4786085"/>
                  <a:pt x="5497286" y="4778828"/>
                </a:cubicBezTo>
                <a:cubicBezTo>
                  <a:pt x="5547496" y="4762091"/>
                  <a:pt x="5518691" y="4770192"/>
                  <a:pt x="5584372" y="4757057"/>
                </a:cubicBezTo>
                <a:cubicBezTo>
                  <a:pt x="5684440" y="4682006"/>
                  <a:pt x="5639003" y="4707970"/>
                  <a:pt x="5715000" y="4669971"/>
                </a:cubicBezTo>
                <a:cubicBezTo>
                  <a:pt x="5718629" y="4659085"/>
                  <a:pt x="5725886" y="4648789"/>
                  <a:pt x="5725886" y="4637314"/>
                </a:cubicBezTo>
                <a:cubicBezTo>
                  <a:pt x="5725886" y="4582881"/>
                  <a:pt x="5727106" y="4516788"/>
                  <a:pt x="5704115" y="4463142"/>
                </a:cubicBezTo>
                <a:cubicBezTo>
                  <a:pt x="5697723" y="4448227"/>
                  <a:pt x="5689600" y="4434114"/>
                  <a:pt x="5682343" y="4419600"/>
                </a:cubicBezTo>
                <a:cubicBezTo>
                  <a:pt x="5673335" y="4374556"/>
                  <a:pt x="5672300" y="4352201"/>
                  <a:pt x="5649686" y="4310742"/>
                </a:cubicBezTo>
                <a:cubicBezTo>
                  <a:pt x="5637156" y="4287771"/>
                  <a:pt x="5617845" y="4268832"/>
                  <a:pt x="5606143" y="4245428"/>
                </a:cubicBezTo>
                <a:cubicBezTo>
                  <a:pt x="5582744" y="4198629"/>
                  <a:pt x="5572811" y="4167287"/>
                  <a:pt x="5519058" y="4136571"/>
                </a:cubicBezTo>
                <a:cubicBezTo>
                  <a:pt x="5493658" y="4122057"/>
                  <a:pt x="5467199" y="4109255"/>
                  <a:pt x="5442858" y="4093028"/>
                </a:cubicBezTo>
                <a:cubicBezTo>
                  <a:pt x="5412666" y="4072900"/>
                  <a:pt x="5388227" y="4043942"/>
                  <a:pt x="5355772" y="4027714"/>
                </a:cubicBezTo>
                <a:cubicBezTo>
                  <a:pt x="5341258" y="4020457"/>
                  <a:pt x="5326318" y="4013993"/>
                  <a:pt x="5312229" y="4005942"/>
                </a:cubicBezTo>
                <a:cubicBezTo>
                  <a:pt x="5300870" y="3999451"/>
                  <a:pt x="5289788" y="3992344"/>
                  <a:pt x="5279572" y="3984171"/>
                </a:cubicBezTo>
                <a:cubicBezTo>
                  <a:pt x="5271558" y="3977760"/>
                  <a:pt x="5266980" y="3966990"/>
                  <a:pt x="5257800" y="3962400"/>
                </a:cubicBezTo>
                <a:cubicBezTo>
                  <a:pt x="5244419" y="3955709"/>
                  <a:pt x="5228772" y="3955143"/>
                  <a:pt x="5214258" y="3951514"/>
                </a:cubicBezTo>
                <a:lnTo>
                  <a:pt x="5148943" y="3886200"/>
                </a:lnTo>
                <a:cubicBezTo>
                  <a:pt x="5133982" y="3871239"/>
                  <a:pt x="5128419" y="3849104"/>
                  <a:pt x="5116286" y="3831771"/>
                </a:cubicBezTo>
                <a:cubicBezTo>
                  <a:pt x="5102962" y="3812737"/>
                  <a:pt x="5086684" y="3795930"/>
                  <a:pt x="5072743" y="3777342"/>
                </a:cubicBezTo>
                <a:cubicBezTo>
                  <a:pt x="5064893" y="3766876"/>
                  <a:pt x="5060223" y="3753936"/>
                  <a:pt x="5050972" y="3744685"/>
                </a:cubicBezTo>
                <a:cubicBezTo>
                  <a:pt x="5041721" y="3735434"/>
                  <a:pt x="5028039" y="3731666"/>
                  <a:pt x="5018315" y="3722914"/>
                </a:cubicBezTo>
                <a:cubicBezTo>
                  <a:pt x="4991615" y="3698884"/>
                  <a:pt x="4970852" y="3668267"/>
                  <a:pt x="4942115" y="3646714"/>
                </a:cubicBezTo>
                <a:cubicBezTo>
                  <a:pt x="4927601" y="3635828"/>
                  <a:pt x="4912347" y="3625864"/>
                  <a:pt x="4898572" y="3614057"/>
                </a:cubicBezTo>
                <a:cubicBezTo>
                  <a:pt x="4886883" y="3604038"/>
                  <a:pt x="4877741" y="3591255"/>
                  <a:pt x="4865915" y="3581400"/>
                </a:cubicBezTo>
                <a:cubicBezTo>
                  <a:pt x="4822034" y="3544832"/>
                  <a:pt x="4833323" y="3574228"/>
                  <a:pt x="4789715" y="3516085"/>
                </a:cubicBezTo>
                <a:cubicBezTo>
                  <a:pt x="4773571" y="3494560"/>
                  <a:pt x="4765466" y="3465111"/>
                  <a:pt x="4757058" y="3439885"/>
                </a:cubicBezTo>
                <a:cubicBezTo>
                  <a:pt x="4757863" y="3431032"/>
                  <a:pt x="4758452" y="3323145"/>
                  <a:pt x="4778829" y="3287485"/>
                </a:cubicBezTo>
                <a:cubicBezTo>
                  <a:pt x="4787830" y="3271733"/>
                  <a:pt x="4800600" y="3258456"/>
                  <a:pt x="4811486" y="3243942"/>
                </a:cubicBezTo>
                <a:cubicBezTo>
                  <a:pt x="4815115" y="3233056"/>
                  <a:pt x="4815327" y="3220342"/>
                  <a:pt x="4822372" y="3211285"/>
                </a:cubicBezTo>
                <a:cubicBezTo>
                  <a:pt x="4841275" y="3186981"/>
                  <a:pt x="4865915" y="3167742"/>
                  <a:pt x="4887686" y="3145971"/>
                </a:cubicBezTo>
                <a:lnTo>
                  <a:pt x="4942115" y="3091542"/>
                </a:lnTo>
                <a:cubicBezTo>
                  <a:pt x="4984941" y="3048714"/>
                  <a:pt x="4969709" y="3047239"/>
                  <a:pt x="4996543" y="2993571"/>
                </a:cubicBezTo>
                <a:cubicBezTo>
                  <a:pt x="5002394" y="2981869"/>
                  <a:pt x="5011058" y="2971800"/>
                  <a:pt x="5018315" y="2960914"/>
                </a:cubicBezTo>
                <a:cubicBezTo>
                  <a:pt x="5032198" y="2919264"/>
                  <a:pt x="5042747" y="2893184"/>
                  <a:pt x="5050972" y="2852057"/>
                </a:cubicBezTo>
                <a:cubicBezTo>
                  <a:pt x="5055301" y="2830414"/>
                  <a:pt x="5058229" y="2808514"/>
                  <a:pt x="5061858" y="2786742"/>
                </a:cubicBezTo>
                <a:cubicBezTo>
                  <a:pt x="5067423" y="2719959"/>
                  <a:pt x="5069173" y="2655851"/>
                  <a:pt x="5083629" y="2590800"/>
                </a:cubicBezTo>
                <a:cubicBezTo>
                  <a:pt x="5086118" y="2579598"/>
                  <a:pt x="5091363" y="2569175"/>
                  <a:pt x="5094515" y="2558142"/>
                </a:cubicBezTo>
                <a:cubicBezTo>
                  <a:pt x="5098625" y="2543757"/>
                  <a:pt x="5101101" y="2528930"/>
                  <a:pt x="5105400" y="2514600"/>
                </a:cubicBezTo>
                <a:cubicBezTo>
                  <a:pt x="5111994" y="2492618"/>
                  <a:pt x="5121606" y="2471549"/>
                  <a:pt x="5127172" y="2449285"/>
                </a:cubicBezTo>
                <a:cubicBezTo>
                  <a:pt x="5133751" y="2422972"/>
                  <a:pt x="5148472" y="2359356"/>
                  <a:pt x="5159829" y="2340428"/>
                </a:cubicBezTo>
                <a:cubicBezTo>
                  <a:pt x="5201820" y="2270443"/>
                  <a:pt x="5179791" y="2302926"/>
                  <a:pt x="5225143" y="2242457"/>
                </a:cubicBezTo>
                <a:cubicBezTo>
                  <a:pt x="5228772" y="2231571"/>
                  <a:pt x="5227915" y="2217914"/>
                  <a:pt x="5236029" y="2209800"/>
                </a:cubicBezTo>
                <a:cubicBezTo>
                  <a:pt x="5254531" y="2191298"/>
                  <a:pt x="5279572" y="2180771"/>
                  <a:pt x="5301343" y="2166257"/>
                </a:cubicBezTo>
                <a:cubicBezTo>
                  <a:pt x="5343549" y="2138119"/>
                  <a:pt x="5321587" y="2148622"/>
                  <a:pt x="5366658" y="2133600"/>
                </a:cubicBezTo>
                <a:lnTo>
                  <a:pt x="5421086" y="2079171"/>
                </a:lnTo>
                <a:lnTo>
                  <a:pt x="5442858" y="2057400"/>
                </a:lnTo>
                <a:cubicBezTo>
                  <a:pt x="5440434" y="2023462"/>
                  <a:pt x="5435996" y="1894356"/>
                  <a:pt x="5421086" y="1839685"/>
                </a:cubicBezTo>
                <a:cubicBezTo>
                  <a:pt x="5407158" y="1788615"/>
                  <a:pt x="5392367" y="1777105"/>
                  <a:pt x="5366658" y="1730828"/>
                </a:cubicBezTo>
                <a:cubicBezTo>
                  <a:pt x="5355988" y="1711621"/>
                  <a:pt x="5340220" y="1671733"/>
                  <a:pt x="5323115" y="1654628"/>
                </a:cubicBezTo>
                <a:cubicBezTo>
                  <a:pt x="5310286" y="1641799"/>
                  <a:pt x="5293347" y="1633778"/>
                  <a:pt x="5279572" y="1621971"/>
                </a:cubicBezTo>
                <a:cubicBezTo>
                  <a:pt x="5267883" y="1611952"/>
                  <a:pt x="5259442" y="1598262"/>
                  <a:pt x="5246915" y="1589314"/>
                </a:cubicBezTo>
                <a:cubicBezTo>
                  <a:pt x="5218883" y="1569291"/>
                  <a:pt x="5167804" y="1555686"/>
                  <a:pt x="5138058" y="1545771"/>
                </a:cubicBezTo>
                <a:cubicBezTo>
                  <a:pt x="5123544" y="1534885"/>
                  <a:pt x="5110072" y="1522448"/>
                  <a:pt x="5094515" y="1513114"/>
                </a:cubicBezTo>
                <a:cubicBezTo>
                  <a:pt x="5074341" y="1501010"/>
                  <a:pt x="5001532" y="1465983"/>
                  <a:pt x="4974772" y="1458685"/>
                </a:cubicBezTo>
                <a:cubicBezTo>
                  <a:pt x="4953478" y="1452878"/>
                  <a:pt x="4931174" y="1451748"/>
                  <a:pt x="4909458" y="1447800"/>
                </a:cubicBezTo>
                <a:cubicBezTo>
                  <a:pt x="4891254" y="1444490"/>
                  <a:pt x="4873057" y="1441075"/>
                  <a:pt x="4855029" y="1436914"/>
                </a:cubicBezTo>
                <a:cubicBezTo>
                  <a:pt x="4825873" y="1430186"/>
                  <a:pt x="4767943" y="1415142"/>
                  <a:pt x="4767943" y="1415142"/>
                </a:cubicBezTo>
                <a:cubicBezTo>
                  <a:pt x="4757057" y="1407885"/>
                  <a:pt x="4747311" y="1398525"/>
                  <a:pt x="4735286" y="1393371"/>
                </a:cubicBezTo>
                <a:cubicBezTo>
                  <a:pt x="4721535" y="1387478"/>
                  <a:pt x="4704733" y="1389908"/>
                  <a:pt x="4691743" y="1382485"/>
                </a:cubicBezTo>
                <a:cubicBezTo>
                  <a:pt x="4678377" y="1374847"/>
                  <a:pt x="4670775" y="1359847"/>
                  <a:pt x="4659086" y="1349828"/>
                </a:cubicBezTo>
                <a:cubicBezTo>
                  <a:pt x="4645311" y="1338021"/>
                  <a:pt x="4630307" y="1327716"/>
                  <a:pt x="4615543" y="1317171"/>
                </a:cubicBezTo>
                <a:cubicBezTo>
                  <a:pt x="4604897" y="1309567"/>
                  <a:pt x="4592732" y="1304015"/>
                  <a:pt x="4582886" y="1295400"/>
                </a:cubicBezTo>
                <a:cubicBezTo>
                  <a:pt x="4563577" y="1278504"/>
                  <a:pt x="4552799" y="1249084"/>
                  <a:pt x="4528458" y="1240971"/>
                </a:cubicBezTo>
                <a:lnTo>
                  <a:pt x="4463143" y="1219200"/>
                </a:lnTo>
                <a:cubicBezTo>
                  <a:pt x="4452257" y="1215571"/>
                  <a:pt x="4440749" y="1213446"/>
                  <a:pt x="4430486" y="1208314"/>
                </a:cubicBezTo>
                <a:cubicBezTo>
                  <a:pt x="4415972" y="1201057"/>
                  <a:pt x="4402486" y="1191205"/>
                  <a:pt x="4386943" y="1186542"/>
                </a:cubicBezTo>
                <a:cubicBezTo>
                  <a:pt x="4365802" y="1180200"/>
                  <a:pt x="4343272" y="1179986"/>
                  <a:pt x="4321629" y="1175657"/>
                </a:cubicBezTo>
                <a:cubicBezTo>
                  <a:pt x="4219808" y="1155293"/>
                  <a:pt x="4328438" y="1174637"/>
                  <a:pt x="4245429" y="1153885"/>
                </a:cubicBezTo>
                <a:cubicBezTo>
                  <a:pt x="4227479" y="1149398"/>
                  <a:pt x="4208950" y="1147487"/>
                  <a:pt x="4191000" y="1143000"/>
                </a:cubicBezTo>
                <a:cubicBezTo>
                  <a:pt x="4179868" y="1140217"/>
                  <a:pt x="4169376" y="1135266"/>
                  <a:pt x="4158343" y="1132114"/>
                </a:cubicBezTo>
                <a:cubicBezTo>
                  <a:pt x="4130862" y="1124262"/>
                  <a:pt x="4074272" y="1111314"/>
                  <a:pt x="4049486" y="1110342"/>
                </a:cubicBezTo>
                <a:cubicBezTo>
                  <a:pt x="3886285" y="1103942"/>
                  <a:pt x="3722915" y="1103085"/>
                  <a:pt x="3559629" y="1099457"/>
                </a:cubicBezTo>
                <a:cubicBezTo>
                  <a:pt x="3535954" y="1091565"/>
                  <a:pt x="3490761" y="1077210"/>
                  <a:pt x="3472543" y="1066800"/>
                </a:cubicBezTo>
                <a:cubicBezTo>
                  <a:pt x="3463632" y="1061708"/>
                  <a:pt x="3458786" y="1051439"/>
                  <a:pt x="3450772" y="1045028"/>
                </a:cubicBezTo>
                <a:cubicBezTo>
                  <a:pt x="3440556" y="1036855"/>
                  <a:pt x="3429817" y="1029108"/>
                  <a:pt x="3418115" y="1023257"/>
                </a:cubicBezTo>
                <a:cubicBezTo>
                  <a:pt x="3400637" y="1014518"/>
                  <a:pt x="3381164" y="1010224"/>
                  <a:pt x="3363686" y="1001485"/>
                </a:cubicBezTo>
                <a:cubicBezTo>
                  <a:pt x="3351984" y="995634"/>
                  <a:pt x="3342984" y="985027"/>
                  <a:pt x="3331029" y="979714"/>
                </a:cubicBezTo>
                <a:cubicBezTo>
                  <a:pt x="3331008" y="979705"/>
                  <a:pt x="3249398" y="952503"/>
                  <a:pt x="3233058" y="947057"/>
                </a:cubicBezTo>
                <a:cubicBezTo>
                  <a:pt x="3214520" y="940878"/>
                  <a:pt x="3196926" y="932146"/>
                  <a:pt x="3178629" y="925285"/>
                </a:cubicBezTo>
                <a:cubicBezTo>
                  <a:pt x="3167885" y="921256"/>
                  <a:pt x="3156858" y="918028"/>
                  <a:pt x="3145972" y="914400"/>
                </a:cubicBezTo>
                <a:cubicBezTo>
                  <a:pt x="3135086" y="907143"/>
                  <a:pt x="3124674" y="899119"/>
                  <a:pt x="3113315" y="892628"/>
                </a:cubicBezTo>
                <a:cubicBezTo>
                  <a:pt x="3099226" y="884577"/>
                  <a:pt x="3082093" y="881418"/>
                  <a:pt x="3069772" y="870857"/>
                </a:cubicBezTo>
                <a:cubicBezTo>
                  <a:pt x="3055997" y="859050"/>
                  <a:pt x="3048922" y="841089"/>
                  <a:pt x="3037115" y="827314"/>
                </a:cubicBezTo>
                <a:cubicBezTo>
                  <a:pt x="2974249" y="753970"/>
                  <a:pt x="3030809" y="834182"/>
                  <a:pt x="2982686" y="762000"/>
                </a:cubicBezTo>
                <a:cubicBezTo>
                  <a:pt x="2979057" y="751114"/>
                  <a:pt x="2976932" y="739605"/>
                  <a:pt x="2971800" y="729342"/>
                </a:cubicBezTo>
                <a:cubicBezTo>
                  <a:pt x="2965949" y="717640"/>
                  <a:pt x="2953202" y="709377"/>
                  <a:pt x="2950029" y="696685"/>
                </a:cubicBezTo>
                <a:cubicBezTo>
                  <a:pt x="2937962" y="648415"/>
                  <a:pt x="2949503" y="608547"/>
                  <a:pt x="2928258" y="566057"/>
                </a:cubicBezTo>
                <a:cubicBezTo>
                  <a:pt x="2911680" y="532902"/>
                  <a:pt x="2889723" y="516637"/>
                  <a:pt x="2862943" y="489857"/>
                </a:cubicBezTo>
                <a:cubicBezTo>
                  <a:pt x="2852057" y="478971"/>
                  <a:pt x="2844055" y="464085"/>
                  <a:pt x="2830286" y="457200"/>
                </a:cubicBezTo>
                <a:cubicBezTo>
                  <a:pt x="2801257" y="442686"/>
                  <a:pt x="2770204" y="431660"/>
                  <a:pt x="2743200" y="413657"/>
                </a:cubicBezTo>
                <a:cubicBezTo>
                  <a:pt x="2732314" y="406400"/>
                  <a:pt x="2722498" y="397199"/>
                  <a:pt x="2710543" y="391885"/>
                </a:cubicBezTo>
                <a:cubicBezTo>
                  <a:pt x="2689572" y="382564"/>
                  <a:pt x="2667000" y="377371"/>
                  <a:pt x="2645229" y="370114"/>
                </a:cubicBezTo>
                <a:cubicBezTo>
                  <a:pt x="2614103" y="359739"/>
                  <a:pt x="2603202" y="355177"/>
                  <a:pt x="2569029" y="348342"/>
                </a:cubicBezTo>
                <a:cubicBezTo>
                  <a:pt x="2547386" y="344013"/>
                  <a:pt x="2525542" y="340731"/>
                  <a:pt x="2503715" y="337457"/>
                </a:cubicBezTo>
                <a:lnTo>
                  <a:pt x="2351315" y="315685"/>
                </a:lnTo>
                <a:cubicBezTo>
                  <a:pt x="2215410" y="270386"/>
                  <a:pt x="2390373" y="325291"/>
                  <a:pt x="2013858" y="293914"/>
                </a:cubicBezTo>
                <a:cubicBezTo>
                  <a:pt x="1984039" y="291429"/>
                  <a:pt x="1926772" y="272142"/>
                  <a:pt x="1926772" y="272142"/>
                </a:cubicBezTo>
                <a:cubicBezTo>
                  <a:pt x="1874962" y="237602"/>
                  <a:pt x="1914475" y="258656"/>
                  <a:pt x="1850572" y="239485"/>
                </a:cubicBezTo>
                <a:cubicBezTo>
                  <a:pt x="1759801" y="212254"/>
                  <a:pt x="1812457" y="225625"/>
                  <a:pt x="1730829" y="195942"/>
                </a:cubicBezTo>
                <a:cubicBezTo>
                  <a:pt x="1709262" y="188099"/>
                  <a:pt x="1686041" y="184434"/>
                  <a:pt x="1665515" y="174171"/>
                </a:cubicBezTo>
                <a:cubicBezTo>
                  <a:pt x="1651001" y="166914"/>
                  <a:pt x="1637039" y="158427"/>
                  <a:pt x="1621972" y="152400"/>
                </a:cubicBezTo>
                <a:cubicBezTo>
                  <a:pt x="1621960" y="152395"/>
                  <a:pt x="1540334" y="125187"/>
                  <a:pt x="1524000" y="119742"/>
                </a:cubicBezTo>
                <a:cubicBezTo>
                  <a:pt x="1506496" y="113907"/>
                  <a:pt x="1417955" y="100710"/>
                  <a:pt x="1404258" y="97971"/>
                </a:cubicBezTo>
                <a:cubicBezTo>
                  <a:pt x="1389587" y="95037"/>
                  <a:pt x="1375100" y="91195"/>
                  <a:pt x="1360715" y="87085"/>
                </a:cubicBezTo>
                <a:cubicBezTo>
                  <a:pt x="1349682" y="83933"/>
                  <a:pt x="1339310" y="78450"/>
                  <a:pt x="1328058" y="76200"/>
                </a:cubicBezTo>
                <a:cubicBezTo>
                  <a:pt x="1302898" y="71168"/>
                  <a:pt x="1277218" y="69216"/>
                  <a:pt x="1251858" y="65314"/>
                </a:cubicBezTo>
                <a:cubicBezTo>
                  <a:pt x="1230043" y="61958"/>
                  <a:pt x="1208259" y="58376"/>
                  <a:pt x="1186543" y="54428"/>
                </a:cubicBezTo>
                <a:cubicBezTo>
                  <a:pt x="1032753" y="26465"/>
                  <a:pt x="1233996" y="64401"/>
                  <a:pt x="1077686" y="21771"/>
                </a:cubicBezTo>
                <a:cubicBezTo>
                  <a:pt x="1061063" y="17237"/>
                  <a:pt x="948199" y="1718"/>
                  <a:pt x="936172" y="0"/>
                </a:cubicBezTo>
                <a:cubicBezTo>
                  <a:pt x="856343" y="3628"/>
                  <a:pt x="776070" y="1725"/>
                  <a:pt x="696686" y="10885"/>
                </a:cubicBezTo>
                <a:cubicBezTo>
                  <a:pt x="680565" y="12745"/>
                  <a:pt x="668059" y="26265"/>
                  <a:pt x="653143" y="32657"/>
                </a:cubicBezTo>
                <a:cubicBezTo>
                  <a:pt x="642596" y="37177"/>
                  <a:pt x="631372" y="39914"/>
                  <a:pt x="620486" y="43542"/>
                </a:cubicBezTo>
                <a:cubicBezTo>
                  <a:pt x="609600" y="50799"/>
                  <a:pt x="599531" y="59463"/>
                  <a:pt x="587829" y="65314"/>
                </a:cubicBezTo>
                <a:cubicBezTo>
                  <a:pt x="519278" y="99590"/>
                  <a:pt x="388528" y="67429"/>
                  <a:pt x="348343" y="65314"/>
                </a:cubicBezTo>
                <a:cubicBezTo>
                  <a:pt x="291049" y="53855"/>
                  <a:pt x="260172" y="41958"/>
                  <a:pt x="195943" y="65314"/>
                </a:cubicBezTo>
                <a:cubicBezTo>
                  <a:pt x="179935" y="71135"/>
                  <a:pt x="167672" y="117470"/>
                  <a:pt x="163286" y="130628"/>
                </a:cubicBezTo>
                <a:cubicBezTo>
                  <a:pt x="174739" y="233700"/>
                  <a:pt x="150937" y="205367"/>
                  <a:pt x="185058" y="239485"/>
                </a:cubicBezTo>
                <a:lnTo>
                  <a:pt x="185058" y="239485"/>
                </a:lnTo>
                <a:lnTo>
                  <a:pt x="195943" y="293914"/>
                </a:lnTo>
                <a:close/>
              </a:path>
            </a:pathLst>
          </a:cu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Номер слайда 3"/>
          <p:cNvSpPr txBox="1">
            <a:spLocks/>
          </p:cNvSpPr>
          <p:nvPr/>
        </p:nvSpPr>
        <p:spPr>
          <a:xfrm>
            <a:off x="8964761" y="6409441"/>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18</a:t>
            </a:fld>
            <a:endParaRPr lang="ru-RU" sz="1100" dirty="0"/>
          </a:p>
        </p:txBody>
      </p:sp>
      <p:sp>
        <p:nvSpPr>
          <p:cNvPr id="8" name="Овал 7">
            <a:extLst>
              <a:ext uri="{FF2B5EF4-FFF2-40B4-BE49-F238E27FC236}">
                <a16:creationId xmlns:a16="http://schemas.microsoft.com/office/drawing/2014/main" xmlns="" id="{8493C6F5-5CF5-44E2-BBE7-7259C041258A}"/>
              </a:ext>
            </a:extLst>
          </p:cNvPr>
          <p:cNvSpPr/>
          <p:nvPr/>
        </p:nvSpPr>
        <p:spPr>
          <a:xfrm>
            <a:off x="2556049" y="3636293"/>
            <a:ext cx="411764" cy="369041"/>
          </a:xfrm>
          <a:prstGeom prst="ellipse">
            <a:avLst/>
          </a:prstGeom>
          <a:solidFill>
            <a:srgbClr val="00B0F0"/>
          </a:solidFill>
          <a:ln w="19050" cap="flat" cmpd="sng" algn="ctr">
            <a:solidFill>
              <a:srgbClr val="212A52"/>
            </a:solidFill>
            <a:prstDash val="solid"/>
            <a:miter lim="800000"/>
          </a:ln>
          <a:effectLst/>
        </p:spPr>
        <p:txBody>
          <a:bodyPr lIns="88368" tIns="44184" rIns="88368" bIns="44184" rtlCol="0" anchor="ctr"/>
          <a:lstStyle/>
          <a:p>
            <a:pPr algn="ctr" defTabSz="662757">
              <a:defRPr/>
            </a:pPr>
            <a:r>
              <a:rPr lang="ru-RU" kern="0" noProof="0" dirty="0" smtClean="0">
                <a:solidFill>
                  <a:prstClr val="white"/>
                </a:solidFill>
                <a:latin typeface="Calibri"/>
              </a:rPr>
              <a:t>1</a:t>
            </a:r>
            <a:endParaRPr lang="ru-RU" sz="1700" kern="0" dirty="0">
              <a:solidFill>
                <a:prstClr val="white"/>
              </a:solidFill>
              <a:latin typeface="Calibri"/>
            </a:endParaRPr>
          </a:p>
        </p:txBody>
      </p:sp>
      <p:sp>
        <p:nvSpPr>
          <p:cNvPr id="9" name="Овал 8">
            <a:extLst>
              <a:ext uri="{FF2B5EF4-FFF2-40B4-BE49-F238E27FC236}">
                <a16:creationId xmlns:a16="http://schemas.microsoft.com/office/drawing/2014/main" xmlns="" id="{8493C6F5-5CF5-44E2-BBE7-7259C041258A}"/>
              </a:ext>
            </a:extLst>
          </p:cNvPr>
          <p:cNvSpPr/>
          <p:nvPr/>
        </p:nvSpPr>
        <p:spPr>
          <a:xfrm>
            <a:off x="1691953" y="3204245"/>
            <a:ext cx="411764" cy="369041"/>
          </a:xfrm>
          <a:prstGeom prst="ellipse">
            <a:avLst/>
          </a:prstGeom>
          <a:solidFill>
            <a:srgbClr val="00B0F0"/>
          </a:solidFill>
          <a:ln w="19050" cap="flat" cmpd="sng" algn="ctr">
            <a:solidFill>
              <a:srgbClr val="212A52"/>
            </a:solidFill>
            <a:prstDash val="solid"/>
            <a:miter lim="800000"/>
          </a:ln>
          <a:effectLst/>
        </p:spPr>
        <p:txBody>
          <a:bodyPr lIns="88368" tIns="44184" rIns="88368" bIns="44184" rtlCol="0" anchor="ctr"/>
          <a:lstStyle/>
          <a:p>
            <a:pPr algn="ctr" defTabSz="662757">
              <a:defRPr/>
            </a:pPr>
            <a:r>
              <a:rPr lang="ru-RU" kern="0" dirty="0">
                <a:solidFill>
                  <a:prstClr val="white"/>
                </a:solidFill>
                <a:latin typeface="Calibri"/>
              </a:rPr>
              <a:t>2</a:t>
            </a:r>
            <a:endParaRPr lang="ru-RU" sz="1700" kern="0" dirty="0">
              <a:solidFill>
                <a:prstClr val="white"/>
              </a:solidFill>
              <a:latin typeface="Calibri"/>
            </a:endParaRPr>
          </a:p>
        </p:txBody>
      </p:sp>
      <p:sp>
        <p:nvSpPr>
          <p:cNvPr id="11" name="Овал 10">
            <a:extLst>
              <a:ext uri="{FF2B5EF4-FFF2-40B4-BE49-F238E27FC236}">
                <a16:creationId xmlns:a16="http://schemas.microsoft.com/office/drawing/2014/main" xmlns="" id="{8493C6F5-5CF5-44E2-BBE7-7259C041258A}"/>
              </a:ext>
            </a:extLst>
          </p:cNvPr>
          <p:cNvSpPr/>
          <p:nvPr/>
        </p:nvSpPr>
        <p:spPr>
          <a:xfrm>
            <a:off x="1331913" y="1764085"/>
            <a:ext cx="411764" cy="369041"/>
          </a:xfrm>
          <a:prstGeom prst="ellipse">
            <a:avLst/>
          </a:prstGeom>
          <a:solidFill>
            <a:srgbClr val="00B0F0"/>
          </a:solidFill>
          <a:ln w="19050" cap="flat" cmpd="sng" algn="ctr">
            <a:solidFill>
              <a:srgbClr val="212A52"/>
            </a:solidFill>
            <a:prstDash val="solid"/>
            <a:miter lim="800000"/>
          </a:ln>
          <a:effectLst/>
        </p:spPr>
        <p:txBody>
          <a:bodyPr lIns="88368" tIns="44184" rIns="88368" bIns="44184" rtlCol="0" anchor="ctr"/>
          <a:lstStyle/>
          <a:p>
            <a:pPr algn="ctr" defTabSz="662757">
              <a:defRPr/>
            </a:pPr>
            <a:r>
              <a:rPr lang="ru-RU" kern="0" noProof="0" dirty="0" smtClean="0">
                <a:solidFill>
                  <a:prstClr val="white"/>
                </a:solidFill>
                <a:latin typeface="Calibri"/>
              </a:rPr>
              <a:t>3</a:t>
            </a:r>
            <a:endParaRPr lang="ru-RU" sz="1700" kern="0" dirty="0">
              <a:solidFill>
                <a:prstClr val="white"/>
              </a:solidFill>
              <a:latin typeface="Calibri"/>
            </a:endParaRPr>
          </a:p>
        </p:txBody>
      </p:sp>
      <p:sp>
        <p:nvSpPr>
          <p:cNvPr id="14" name="Прямоугольник 13"/>
          <p:cNvSpPr/>
          <p:nvPr/>
        </p:nvSpPr>
        <p:spPr>
          <a:xfrm>
            <a:off x="0" y="0"/>
            <a:ext cx="11880850" cy="899989"/>
          </a:xfrm>
          <a:prstGeom prst="rect">
            <a:avLst/>
          </a:prstGeom>
          <a:solidFill>
            <a:srgbClr val="B8D0EE"/>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3</a:t>
            </a:r>
            <a:r>
              <a:rPr lang="ru-RU" sz="2800" b="1" dirty="0" smtClean="0">
                <a:solidFill>
                  <a:schemeClr val="tx1">
                    <a:lumMod val="95000"/>
                    <a:lumOff val="5000"/>
                  </a:schemeClr>
                </a:solidFill>
                <a:ea typeface="Tahoma" panose="020B0604030504040204" pitchFamily="34" charset="0"/>
                <a:cs typeface="Tahoma" panose="020B0604030504040204" pitchFamily="34" charset="0"/>
              </a:rPr>
              <a:t>.1  </a:t>
            </a:r>
            <a:r>
              <a:rPr lang="ru-RU" sz="2800" b="1" dirty="0" err="1" smtClean="0">
                <a:solidFill>
                  <a:schemeClr val="tx1">
                    <a:lumMod val="95000"/>
                    <a:lumOff val="5000"/>
                  </a:schemeClr>
                </a:solidFill>
                <a:ea typeface="Tahoma" panose="020B0604030504040204" pitchFamily="34" charset="0"/>
                <a:cs typeface="Tahoma" panose="020B0604030504040204" pitchFamily="34" charset="0"/>
              </a:rPr>
              <a:t>Инвестплощадки</a:t>
            </a:r>
            <a:r>
              <a:rPr lang="ru-RU" sz="2800" b="1" dirty="0" smtClean="0">
                <a:solidFill>
                  <a:schemeClr val="tx1">
                    <a:lumMod val="95000"/>
                    <a:lumOff val="5000"/>
                  </a:schemeClr>
                </a:solidFill>
                <a:ea typeface="Tahoma" panose="020B0604030504040204" pitchFamily="34" charset="0"/>
                <a:cs typeface="Tahoma" panose="020B0604030504040204" pitchFamily="34" charset="0"/>
              </a:rPr>
              <a:t> и проекты их подготовки (1/1)</a:t>
            </a:r>
            <a:endParaRPr lang="ru-RU" sz="2800" b="1" dirty="0">
              <a:solidFill>
                <a:schemeClr val="tx1">
                  <a:lumMod val="95000"/>
                  <a:lumOff val="5000"/>
                </a:schemeClr>
              </a:solidFill>
              <a:ea typeface="Tahoma" panose="020B0604030504040204" pitchFamily="34" charset="0"/>
              <a:cs typeface="Tahoma" panose="020B0604030504040204" pitchFamily="34"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4025526078"/>
              </p:ext>
            </p:extLst>
          </p:nvPr>
        </p:nvGraphicFramePr>
        <p:xfrm>
          <a:off x="4644280" y="1792098"/>
          <a:ext cx="6984777" cy="3463629"/>
        </p:xfrm>
        <a:graphic>
          <a:graphicData uri="http://schemas.openxmlformats.org/drawingml/2006/table">
            <a:tbl>
              <a:tblPr firstRow="1" bandRow="1">
                <a:tableStyleId>{69C7853C-536D-4A76-A0AE-DD22124D55A5}</a:tableStyleId>
              </a:tblPr>
              <a:tblGrid>
                <a:gridCol w="268134"/>
                <a:gridCol w="1388051"/>
                <a:gridCol w="1800200"/>
                <a:gridCol w="1728192"/>
                <a:gridCol w="1800200"/>
              </a:tblGrid>
              <a:tr h="400023">
                <a:tc rowSpan="2">
                  <a:txBody>
                    <a:bodyPr/>
                    <a:lstStyle/>
                    <a:p>
                      <a:pPr algn="ctr"/>
                      <a:r>
                        <a:rPr lang="ru-RU" sz="1200" b="0" dirty="0" smtClean="0">
                          <a:solidFill>
                            <a:schemeClr val="tx1"/>
                          </a:solidFill>
                        </a:rPr>
                        <a:t>№</a:t>
                      </a:r>
                      <a:endParaRPr lang="ru-RU" sz="1200" b="0" dirty="0">
                        <a:solidFill>
                          <a:schemeClr val="tx1"/>
                        </a:solidFill>
                      </a:endParaRPr>
                    </a:p>
                  </a:txBody>
                  <a:tcPr marL="36000" marR="36000" marT="0" marB="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algn="ctr"/>
                      <a:r>
                        <a:rPr lang="ru-RU" sz="1200" b="0" dirty="0" smtClean="0">
                          <a:solidFill>
                            <a:schemeClr val="tx1"/>
                          </a:solidFill>
                        </a:rPr>
                        <a:t>Параметр характеристики</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3">
                  <a:txBody>
                    <a:bodyPr/>
                    <a:lstStyle/>
                    <a:p>
                      <a:pPr algn="ctr"/>
                      <a:r>
                        <a:rPr lang="ru-RU" sz="1200" b="0" dirty="0" err="1" smtClean="0">
                          <a:solidFill>
                            <a:schemeClr val="tx1"/>
                          </a:solidFill>
                        </a:rPr>
                        <a:t>Инвестплощадка</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a:endParaRPr lang="ru-RU" sz="1600" dirty="0"/>
                    </a:p>
                  </a:txBody>
                  <a:tcPr>
                    <a:solidFill>
                      <a:schemeClr val="tx1">
                        <a:lumMod val="65000"/>
                        <a:lumOff val="35000"/>
                      </a:schemeClr>
                    </a:solidFill>
                  </a:tcPr>
                </a:tc>
                <a:tc hMerge="1">
                  <a:txBody>
                    <a:bodyPr/>
                    <a:lstStyle/>
                    <a:p>
                      <a:pPr algn="ctr"/>
                      <a:endParaRPr lang="ru-RU" sz="1600" dirty="0"/>
                    </a:p>
                  </a:txBody>
                  <a:tcPr>
                    <a:solidFill>
                      <a:schemeClr val="tx1">
                        <a:lumMod val="65000"/>
                        <a:lumOff val="35000"/>
                      </a:schemeClr>
                    </a:solidFill>
                  </a:tcPr>
                </a:tc>
              </a:tr>
              <a:tr h="144016">
                <a:tc vMerge="1">
                  <a:txBody>
                    <a:bodyPr/>
                    <a:lstStyle/>
                    <a:p>
                      <a:endParaRPr lang="ru-RU"/>
                    </a:p>
                  </a:txBody>
                  <a:tcPr/>
                </a:tc>
                <a:tc vMerge="1">
                  <a:txBody>
                    <a:bodyPr/>
                    <a:lstStyle/>
                    <a:p>
                      <a:pPr algn="ctr"/>
                      <a:endParaRPr lang="ru-RU" sz="1600" dirty="0">
                        <a:solidFill>
                          <a:schemeClr val="bg1"/>
                        </a:solidFill>
                      </a:endParaRPr>
                    </a:p>
                  </a:txBody>
                  <a:tcPr>
                    <a:solidFill>
                      <a:schemeClr val="tx1">
                        <a:lumMod val="65000"/>
                        <a:lumOff val="35000"/>
                      </a:schemeClr>
                    </a:solidFill>
                  </a:tcPr>
                </a:tc>
                <a:tc>
                  <a:txBody>
                    <a:bodyPr/>
                    <a:lstStyle/>
                    <a:p>
                      <a:pPr algn="ctr"/>
                      <a:r>
                        <a:rPr lang="ru-RU" sz="1200" b="0" dirty="0" smtClean="0">
                          <a:solidFill>
                            <a:schemeClr val="tx1"/>
                          </a:solidFill>
                        </a:rPr>
                        <a:t>1</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b="0" dirty="0" smtClean="0">
                          <a:solidFill>
                            <a:schemeClr val="tx1"/>
                          </a:solidFill>
                        </a:rPr>
                        <a:t>2</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b="0" dirty="0" smtClean="0">
                          <a:solidFill>
                            <a:schemeClr val="tx1"/>
                          </a:solidFill>
                        </a:rPr>
                        <a:t>3</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249168">
                <a:tc>
                  <a:txBody>
                    <a:bodyPr/>
                    <a:lstStyle/>
                    <a:p>
                      <a:r>
                        <a:rPr lang="ru-RU" sz="1200" dirty="0" smtClean="0"/>
                        <a:t>1.</a:t>
                      </a:r>
                      <a:endParaRPr lang="ru-RU" sz="1200" dirty="0"/>
                    </a:p>
                  </a:txBody>
                  <a:tcPr marL="36000" marR="36000" marT="0" marB="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Площадь</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smtClean="0">
                          <a:effectLst/>
                          <a:latin typeface="+mn-lt"/>
                          <a:ea typeface="Times New Roman"/>
                          <a:cs typeface="Times New Roman"/>
                        </a:rPr>
                        <a:t>4,16</a:t>
                      </a:r>
                      <a:endParaRPr lang="ru-RU" sz="1200" dirty="0">
                        <a:effectLst/>
                        <a:latin typeface="+mn-lt"/>
                        <a:ea typeface="Times New Roman"/>
                        <a:cs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smtClean="0">
                          <a:effectLst/>
                          <a:latin typeface="+mn-lt"/>
                          <a:ea typeface="Times New Roman"/>
                          <a:cs typeface="Times New Roman"/>
                        </a:rPr>
                        <a:t>6,25</a:t>
                      </a:r>
                      <a:endParaRPr lang="ru-RU" sz="1200" dirty="0">
                        <a:effectLst/>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smtClean="0">
                          <a:effectLst/>
                          <a:latin typeface="+mn-lt"/>
                          <a:ea typeface="Times New Roman"/>
                          <a:cs typeface="Times New Roman"/>
                        </a:rPr>
                        <a:t>6,05</a:t>
                      </a:r>
                      <a:endParaRPr lang="ru-RU" sz="1200" dirty="0">
                        <a:effectLst/>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792088">
                <a:tc>
                  <a:txBody>
                    <a:bodyPr/>
                    <a:lstStyle/>
                    <a:p>
                      <a:r>
                        <a:rPr lang="ru-RU" sz="1200" dirty="0" smtClean="0"/>
                        <a:t>2.</a:t>
                      </a:r>
                      <a:endParaRPr lang="ru-RU" sz="1200" dirty="0"/>
                    </a:p>
                  </a:txBody>
                  <a:tcPr marL="36000" marR="36000" marT="0" marB="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Назначение</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Создание промышленной территории </a:t>
                      </a:r>
                      <a:endParaRPr lang="ru-RU" sz="1200" dirty="0"/>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1284989" rtl="0" eaLnBrk="1" fontAlgn="auto" latinLnBrk="0" hangingPunct="1">
                        <a:lnSpc>
                          <a:spcPct val="100000"/>
                        </a:lnSpc>
                        <a:spcBef>
                          <a:spcPts val="0"/>
                        </a:spcBef>
                        <a:spcAft>
                          <a:spcPts val="0"/>
                        </a:spcAft>
                        <a:buClrTx/>
                        <a:buSzTx/>
                        <a:buFontTx/>
                        <a:buNone/>
                        <a:tabLst/>
                        <a:defRPr/>
                      </a:pPr>
                      <a:r>
                        <a:rPr lang="ru-RU" sz="1200" dirty="0" smtClean="0"/>
                        <a:t>Создание промышленной территории </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1284989" rtl="0" eaLnBrk="1" fontAlgn="auto" latinLnBrk="0" hangingPunct="1">
                        <a:lnSpc>
                          <a:spcPct val="100000"/>
                        </a:lnSpc>
                        <a:spcBef>
                          <a:spcPts val="0"/>
                        </a:spcBef>
                        <a:spcAft>
                          <a:spcPts val="0"/>
                        </a:spcAft>
                        <a:buClrTx/>
                        <a:buSzTx/>
                        <a:buFontTx/>
                        <a:buNone/>
                        <a:tabLst/>
                        <a:defRPr/>
                      </a:pPr>
                      <a:r>
                        <a:rPr lang="ru-RU" sz="1200" dirty="0" smtClean="0"/>
                        <a:t>Создание промышленной территории </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731209">
                <a:tc>
                  <a:txBody>
                    <a:bodyPr/>
                    <a:lstStyle/>
                    <a:p>
                      <a:r>
                        <a:rPr lang="ru-RU" sz="1200" dirty="0" smtClean="0"/>
                        <a:t>3.</a:t>
                      </a:r>
                      <a:endParaRPr lang="ru-RU" sz="1200" dirty="0"/>
                    </a:p>
                  </a:txBody>
                  <a:tcPr marL="36000" marR="36000" marT="0" marB="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Категория земель</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Земли населенных пунктов</a:t>
                      </a: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Земли населенных пунктов</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Земли населенных пунктов</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334328">
                <a:tc>
                  <a:txBody>
                    <a:bodyPr/>
                    <a:lstStyle/>
                    <a:p>
                      <a:r>
                        <a:rPr lang="ru-RU" sz="1200" dirty="0" smtClean="0"/>
                        <a:t>4.</a:t>
                      </a:r>
                      <a:endParaRPr lang="ru-RU" sz="1200" dirty="0"/>
                    </a:p>
                  </a:txBody>
                  <a:tcPr marL="36000" marR="36000" marT="0" marB="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Тип площадки (</a:t>
                      </a:r>
                      <a:r>
                        <a:rPr lang="ru-RU" sz="1200" dirty="0" err="1" smtClean="0"/>
                        <a:t>гринфилд</a:t>
                      </a:r>
                      <a:r>
                        <a:rPr lang="ru-RU" sz="1200" dirty="0" smtClean="0"/>
                        <a:t>, </a:t>
                      </a:r>
                      <a:r>
                        <a:rPr lang="ru-RU" sz="1200" dirty="0" err="1" smtClean="0"/>
                        <a:t>браунфилд</a:t>
                      </a:r>
                      <a:r>
                        <a:rPr lang="ru-RU" sz="1200" dirty="0" smtClean="0"/>
                        <a:t>)</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err="1" smtClean="0">
                          <a:ln>
                            <a:noFill/>
                          </a:ln>
                          <a:solidFill>
                            <a:prstClr val="black"/>
                          </a:solidFill>
                          <a:effectLst/>
                          <a:uLnTx/>
                          <a:uFillTx/>
                          <a:latin typeface="+mn-lt"/>
                          <a:ea typeface="Times New Roman"/>
                          <a:cs typeface="Times New Roman"/>
                        </a:rPr>
                        <a:t>Гринфилд</a:t>
                      </a:r>
                      <a:endPar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err="1" smtClean="0">
                          <a:ln>
                            <a:noFill/>
                          </a:ln>
                          <a:solidFill>
                            <a:prstClr val="black"/>
                          </a:solidFill>
                          <a:effectLst/>
                          <a:uLnTx/>
                          <a:uFillTx/>
                          <a:latin typeface="+mn-lt"/>
                          <a:ea typeface="Times New Roman"/>
                          <a:cs typeface="Times New Roman"/>
                        </a:rPr>
                        <a:t>Гринфилд</a:t>
                      </a:r>
                      <a:endPar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err="1" smtClean="0">
                          <a:ln>
                            <a:noFill/>
                          </a:ln>
                          <a:solidFill>
                            <a:prstClr val="black"/>
                          </a:solidFill>
                          <a:effectLst/>
                          <a:uLnTx/>
                          <a:uFillTx/>
                          <a:latin typeface="+mn-lt"/>
                          <a:ea typeface="Times New Roman"/>
                          <a:cs typeface="Times New Roman"/>
                        </a:rPr>
                        <a:t>Гринфилд</a:t>
                      </a:r>
                      <a:endPar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559621">
                <a:tc>
                  <a:txBody>
                    <a:bodyPr/>
                    <a:lstStyle/>
                    <a:p>
                      <a:r>
                        <a:rPr lang="ru-RU" sz="1200" dirty="0" smtClean="0"/>
                        <a:t>5.</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Назначение</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Деревообрабатывающее производство</a:t>
                      </a: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Деревообрабатывающее производство</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Деревообрабатывающее производство</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109" y="1044004"/>
            <a:ext cx="4154147" cy="515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descr="Picture background"/>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986638" y="3642829"/>
            <a:ext cx="1102313" cy="6134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Picture background"/>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1201918" y="3572597"/>
            <a:ext cx="1176958" cy="6550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icture background"/>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1530544" y="3880404"/>
            <a:ext cx="1139910" cy="634385"/>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07711" y="3359003"/>
            <a:ext cx="288033" cy="646331"/>
          </a:xfrm>
          <a:prstGeom prst="rect">
            <a:avLst/>
          </a:prstGeom>
          <a:noFill/>
        </p:spPr>
        <p:txBody>
          <a:bodyPr wrap="square" lIns="91440" tIns="45720" rIns="91440" bIns="45720">
            <a:spAutoFit/>
          </a:bodyPr>
          <a:lstStyle/>
          <a:p>
            <a:pPr algn="ctr"/>
            <a:r>
              <a:rPr lang="ru-RU" sz="3600" dirty="0" smtClean="0">
                <a:ln w="18415" cmpd="sng">
                  <a:solidFill>
                    <a:schemeClr val="tx1"/>
                  </a:solidFill>
                  <a:prstDash val="solid"/>
                </a:ln>
                <a:solidFill>
                  <a:srgbClr val="FFFFFF"/>
                </a:solidFill>
                <a:effectLst>
                  <a:outerShdw blurRad="63500" dir="3600000" algn="tl" rotWithShape="0">
                    <a:srgbClr val="000000">
                      <a:alpha val="70000"/>
                    </a:srgbClr>
                  </a:outerShdw>
                </a:effectLst>
              </a:rPr>
              <a:t>1</a:t>
            </a:r>
            <a:endParaRPr lang="ru-RU" sz="3600" dirty="0">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16" name="Прямоугольник 15"/>
          <p:cNvSpPr/>
          <p:nvPr/>
        </p:nvSpPr>
        <p:spPr>
          <a:xfrm>
            <a:off x="1819036" y="3174481"/>
            <a:ext cx="317121" cy="646331"/>
          </a:xfrm>
          <a:prstGeom prst="rect">
            <a:avLst/>
          </a:prstGeom>
          <a:noFill/>
        </p:spPr>
        <p:txBody>
          <a:bodyPr wrap="square" lIns="91440" tIns="45720" rIns="91440" bIns="45720">
            <a:spAutoFit/>
          </a:bodyPr>
          <a:lstStyle/>
          <a:p>
            <a:pPr algn="ctr"/>
            <a:r>
              <a:rPr lang="ru-RU" sz="3600" dirty="0">
                <a:ln w="18415" cmpd="sng">
                  <a:solidFill>
                    <a:schemeClr val="tx1"/>
                  </a:solidFill>
                  <a:prstDash val="solid"/>
                </a:ln>
                <a:solidFill>
                  <a:srgbClr val="FFFFFF"/>
                </a:solidFill>
                <a:effectLst>
                  <a:outerShdw blurRad="63500" dir="3600000" algn="tl" rotWithShape="0">
                    <a:srgbClr val="000000">
                      <a:alpha val="70000"/>
                    </a:srgbClr>
                  </a:outerShdw>
                </a:effectLst>
              </a:rPr>
              <a:t>2</a:t>
            </a:r>
            <a:endParaRPr lang="ru-RU" sz="3600" b="1" cap="none" spc="0" dirty="0">
              <a:ln w="18415" cmpd="sng">
                <a:solidFill>
                  <a:schemeClr val="tx1"/>
                </a:solidFill>
                <a:prstDash val="solid"/>
              </a:ln>
              <a:effectLst/>
            </a:endParaRPr>
          </a:p>
        </p:txBody>
      </p:sp>
      <p:sp>
        <p:nvSpPr>
          <p:cNvPr id="20" name="Прямоугольник 19"/>
          <p:cNvSpPr/>
          <p:nvPr/>
        </p:nvSpPr>
        <p:spPr>
          <a:xfrm>
            <a:off x="2192621" y="3497647"/>
            <a:ext cx="317121" cy="646331"/>
          </a:xfrm>
          <a:prstGeom prst="rect">
            <a:avLst/>
          </a:prstGeom>
          <a:noFill/>
        </p:spPr>
        <p:txBody>
          <a:bodyPr wrap="square" lIns="91440" tIns="45720" rIns="91440" bIns="45720">
            <a:spAutoFit/>
          </a:bodyPr>
          <a:lstStyle/>
          <a:p>
            <a:pPr algn="ctr"/>
            <a:r>
              <a:rPr lang="ru-RU" sz="3600" dirty="0">
                <a:ln w="18415" cmpd="sng">
                  <a:solidFill>
                    <a:schemeClr val="tx1"/>
                  </a:solidFill>
                  <a:prstDash val="solid"/>
                </a:ln>
                <a:solidFill>
                  <a:srgbClr val="FFFFFF"/>
                </a:solidFill>
                <a:effectLst>
                  <a:outerShdw blurRad="63500" dir="3600000" algn="tl" rotWithShape="0">
                    <a:srgbClr val="000000">
                      <a:alpha val="70000"/>
                    </a:srgbClr>
                  </a:outerShdw>
                </a:effectLst>
              </a:rPr>
              <a:t>3</a:t>
            </a:r>
          </a:p>
        </p:txBody>
      </p:sp>
      <p:sp>
        <p:nvSpPr>
          <p:cNvPr id="3" name="TextBox 2"/>
          <p:cNvSpPr txBox="1"/>
          <p:nvPr/>
        </p:nvSpPr>
        <p:spPr>
          <a:xfrm rot="16683264">
            <a:off x="980388" y="3014579"/>
            <a:ext cx="950062" cy="276999"/>
          </a:xfrm>
          <a:prstGeom prst="rect">
            <a:avLst/>
          </a:prstGeom>
          <a:noFill/>
        </p:spPr>
        <p:txBody>
          <a:bodyPr wrap="square" rtlCol="0">
            <a:spAutoFit/>
          </a:bodyPr>
          <a:lstStyle/>
          <a:p>
            <a:r>
              <a:rPr lang="ru-RU" sz="1200" b="1" dirty="0"/>
              <a:t>у</a:t>
            </a:r>
            <a:r>
              <a:rPr lang="ru-RU" sz="1200" b="1" dirty="0" smtClean="0"/>
              <a:t>л. Ленина</a:t>
            </a:r>
            <a:endParaRPr lang="ru-RU" sz="1200" b="1" dirty="0"/>
          </a:p>
        </p:txBody>
      </p:sp>
    </p:spTree>
    <p:extLst>
      <p:ext uri="{BB962C8B-B14F-4D97-AF65-F5344CB8AC3E}">
        <p14:creationId xmlns:p14="http://schemas.microsoft.com/office/powerpoint/2010/main" val="4027581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09441"/>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19</a:t>
            </a:fld>
            <a:endParaRPr lang="ru-RU" sz="1100" dirty="0"/>
          </a:p>
        </p:txBody>
      </p:sp>
      <p:sp>
        <p:nvSpPr>
          <p:cNvPr id="14" name="Прямоугольник 13"/>
          <p:cNvSpPr/>
          <p:nvPr/>
        </p:nvSpPr>
        <p:spPr>
          <a:xfrm>
            <a:off x="0" y="0"/>
            <a:ext cx="11880850" cy="899989"/>
          </a:xfrm>
          <a:prstGeom prst="rect">
            <a:avLst/>
          </a:prstGeom>
          <a:solidFill>
            <a:srgbClr val="B8D0EE"/>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3.1  </a:t>
            </a:r>
            <a:r>
              <a:rPr lang="ru-RU" sz="2800" b="1" dirty="0" err="1">
                <a:solidFill>
                  <a:schemeClr val="tx1">
                    <a:lumMod val="95000"/>
                    <a:lumOff val="5000"/>
                  </a:schemeClr>
                </a:solidFill>
                <a:ea typeface="Tahoma" panose="020B0604030504040204" pitchFamily="34" charset="0"/>
                <a:cs typeface="Tahoma" panose="020B0604030504040204" pitchFamily="34" charset="0"/>
              </a:rPr>
              <a:t>Инвестплощадки</a:t>
            </a:r>
            <a:r>
              <a:rPr lang="ru-RU" sz="2800" b="1" dirty="0">
                <a:solidFill>
                  <a:schemeClr val="tx1">
                    <a:lumMod val="95000"/>
                    <a:lumOff val="5000"/>
                  </a:schemeClr>
                </a:solidFill>
                <a:ea typeface="Tahoma" panose="020B0604030504040204" pitchFamily="34" charset="0"/>
                <a:cs typeface="Tahoma" panose="020B0604030504040204" pitchFamily="34" charset="0"/>
              </a:rPr>
              <a:t> и проекты их подготовки (</a:t>
            </a:r>
            <a:r>
              <a:rPr lang="ru-RU" sz="2800" b="1" dirty="0" smtClean="0">
                <a:solidFill>
                  <a:schemeClr val="tx1">
                    <a:lumMod val="95000"/>
                    <a:lumOff val="5000"/>
                  </a:schemeClr>
                </a:solidFill>
                <a:ea typeface="Tahoma" panose="020B0604030504040204" pitchFamily="34" charset="0"/>
                <a:cs typeface="Tahoma" panose="020B0604030504040204" pitchFamily="34" charset="0"/>
              </a:rPr>
              <a:t>1/2)</a:t>
            </a:r>
            <a:endParaRPr lang="ru-RU" sz="2800" b="1" dirty="0">
              <a:solidFill>
                <a:schemeClr val="tx1">
                  <a:lumMod val="95000"/>
                  <a:lumOff val="5000"/>
                </a:schemeClr>
              </a:solidFill>
              <a:ea typeface="Tahoma" panose="020B0604030504040204" pitchFamily="34" charset="0"/>
              <a:cs typeface="Tahoma" panose="020B0604030504040204" pitchFamily="34"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2928347963"/>
              </p:ext>
            </p:extLst>
          </p:nvPr>
        </p:nvGraphicFramePr>
        <p:xfrm>
          <a:off x="464527" y="4500389"/>
          <a:ext cx="10585175" cy="1931033"/>
        </p:xfrm>
        <a:graphic>
          <a:graphicData uri="http://schemas.openxmlformats.org/drawingml/2006/table">
            <a:tbl>
              <a:tblPr firstRow="1" bandRow="1">
                <a:tableStyleId>{69C7853C-536D-4A76-A0AE-DD22124D55A5}</a:tableStyleId>
              </a:tblPr>
              <a:tblGrid>
                <a:gridCol w="432048"/>
                <a:gridCol w="4536504"/>
                <a:gridCol w="2808312"/>
                <a:gridCol w="2808311"/>
              </a:tblGrid>
              <a:tr h="137724">
                <a:tc rowSpan="2">
                  <a:txBody>
                    <a:bodyPr/>
                    <a:lstStyle/>
                    <a:p>
                      <a:pPr algn="ctr"/>
                      <a:r>
                        <a:rPr lang="ru-RU" sz="1200" b="0" dirty="0" smtClean="0">
                          <a:solidFill>
                            <a:schemeClr val="tx1"/>
                          </a:solidFill>
                        </a:rPr>
                        <a:t>№</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algn="ctr"/>
                      <a:r>
                        <a:rPr lang="ru-RU" sz="1200" b="0" dirty="0" smtClean="0">
                          <a:solidFill>
                            <a:schemeClr val="tx1"/>
                          </a:solidFill>
                        </a:rPr>
                        <a:t>Параметр характеристики</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2">
                  <a:txBody>
                    <a:bodyPr/>
                    <a:lstStyle/>
                    <a:p>
                      <a:pPr algn="ctr"/>
                      <a:r>
                        <a:rPr lang="ru-RU" sz="1200" b="0" dirty="0" err="1" smtClean="0">
                          <a:solidFill>
                            <a:schemeClr val="tx1"/>
                          </a:solidFill>
                        </a:rPr>
                        <a:t>Инвестплощадка</a:t>
                      </a:r>
                      <a:endParaRPr lang="ru-RU" sz="1200" b="0" dirty="0" smtClean="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a:endParaRPr lang="ru-RU" sz="1200" b="0" dirty="0" smtClean="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37724">
                <a:tc vMerge="1">
                  <a:txBody>
                    <a:bodyPr/>
                    <a:lstStyle/>
                    <a:p>
                      <a:endParaRPr lang="ru-RU"/>
                    </a:p>
                  </a:txBody>
                  <a:tcPr/>
                </a:tc>
                <a:tc vMerge="1">
                  <a:txBody>
                    <a:bodyPr/>
                    <a:lstStyle/>
                    <a:p>
                      <a:endParaRPr lang="ru-RU"/>
                    </a:p>
                  </a:txBody>
                  <a:tcPr/>
                </a:tc>
                <a:tc>
                  <a:txBody>
                    <a:bodyPr/>
                    <a:lstStyle/>
                    <a:p>
                      <a:pPr algn="ctr"/>
                      <a:r>
                        <a:rPr lang="ru-RU" sz="1200" b="0" dirty="0" smtClean="0">
                          <a:solidFill>
                            <a:schemeClr val="tx1"/>
                          </a:solidFill>
                        </a:rPr>
                        <a:t>4</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ctr"/>
                      <a:r>
                        <a:rPr lang="ru-RU" sz="1200" b="0" dirty="0" smtClean="0">
                          <a:solidFill>
                            <a:schemeClr val="tx1"/>
                          </a:solidFill>
                        </a:rPr>
                        <a:t>5</a:t>
                      </a:r>
                      <a:endParaRPr lang="ru-RU" sz="1200" b="0" dirty="0">
                        <a:solidFill>
                          <a:schemeClr val="tx1"/>
                        </a:solidFill>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90625">
                <a:tc>
                  <a:txBody>
                    <a:bodyPr/>
                    <a:lstStyle/>
                    <a:p>
                      <a:pPr algn="ctr"/>
                      <a:r>
                        <a:rPr lang="ru-RU" sz="1200" dirty="0" smtClean="0"/>
                        <a:t>1.</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Площадь</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smtClean="0">
                          <a:effectLst/>
                          <a:latin typeface="+mn-lt"/>
                          <a:ea typeface="Times New Roman"/>
                          <a:cs typeface="Times New Roman"/>
                        </a:rPr>
                        <a:t>1,6</a:t>
                      </a:r>
                      <a:endParaRPr lang="ru-RU" sz="1200" dirty="0">
                        <a:effectLst/>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smtClean="0">
                          <a:effectLst/>
                          <a:latin typeface="+mn-lt"/>
                          <a:ea typeface="Times New Roman"/>
                          <a:cs typeface="Times New Roman"/>
                        </a:rPr>
                        <a:t>1,7</a:t>
                      </a:r>
                      <a:endParaRPr lang="ru-RU" sz="1200" dirty="0">
                        <a:effectLst/>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398025">
                <a:tc>
                  <a:txBody>
                    <a:bodyPr/>
                    <a:lstStyle/>
                    <a:p>
                      <a:pPr algn="ctr"/>
                      <a:r>
                        <a:rPr lang="ru-RU" sz="1200" dirty="0" smtClean="0"/>
                        <a:t>2.</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Назначение</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1284989" rtl="0" eaLnBrk="1" fontAlgn="auto" latinLnBrk="0" hangingPunct="1">
                        <a:lnSpc>
                          <a:spcPct val="100000"/>
                        </a:lnSpc>
                        <a:spcBef>
                          <a:spcPts val="0"/>
                        </a:spcBef>
                        <a:spcAft>
                          <a:spcPts val="0"/>
                        </a:spcAft>
                        <a:buClrTx/>
                        <a:buSzTx/>
                        <a:buFontTx/>
                        <a:buNone/>
                        <a:tabLst/>
                        <a:defRPr/>
                      </a:pPr>
                      <a:r>
                        <a:rPr lang="ru-RU" sz="1200" dirty="0" smtClean="0"/>
                        <a:t>Создание промышленной территории </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1284989" rtl="0" eaLnBrk="1" fontAlgn="auto" latinLnBrk="0" hangingPunct="1">
                        <a:lnSpc>
                          <a:spcPct val="100000"/>
                        </a:lnSpc>
                        <a:spcBef>
                          <a:spcPts val="0"/>
                        </a:spcBef>
                        <a:spcAft>
                          <a:spcPts val="0"/>
                        </a:spcAft>
                        <a:buClrTx/>
                        <a:buSzTx/>
                        <a:buFontTx/>
                        <a:buNone/>
                        <a:tabLst/>
                        <a:defRPr/>
                      </a:pPr>
                      <a:r>
                        <a:rPr lang="ru-RU" sz="1200" dirty="0" smtClean="0"/>
                        <a:t>Создание промышленной территории </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88032">
                <a:tc>
                  <a:txBody>
                    <a:bodyPr/>
                    <a:lstStyle/>
                    <a:p>
                      <a:pPr algn="ctr"/>
                      <a:r>
                        <a:rPr lang="ru-RU" sz="1200" dirty="0" smtClean="0"/>
                        <a:t>3.</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Категория земель</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Земли населенных пунктов</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rPr>
                        <a:t>Земли населенных пунктов</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55776">
                <a:tc>
                  <a:txBody>
                    <a:bodyPr/>
                    <a:lstStyle/>
                    <a:p>
                      <a:pPr algn="ctr"/>
                      <a:r>
                        <a:rPr lang="ru-RU" sz="1200" dirty="0" smtClean="0"/>
                        <a:t>4.</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Тип площадки (</a:t>
                      </a:r>
                      <a:r>
                        <a:rPr lang="ru-RU" sz="1200" dirty="0" err="1" smtClean="0"/>
                        <a:t>гринфилд</a:t>
                      </a:r>
                      <a:r>
                        <a:rPr lang="ru-RU" sz="1200" dirty="0" smtClean="0"/>
                        <a:t>, </a:t>
                      </a:r>
                      <a:r>
                        <a:rPr lang="ru-RU" sz="1200" dirty="0" err="1" smtClean="0"/>
                        <a:t>браунфилд</a:t>
                      </a:r>
                      <a:r>
                        <a:rPr lang="ru-RU" sz="1200" dirty="0" smtClean="0"/>
                        <a:t>)</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lang="ru-RU" sz="1200" dirty="0" err="1" smtClean="0"/>
                        <a:t>Браунфилд</a:t>
                      </a:r>
                      <a:r>
                        <a:rPr lang="ru-RU" sz="1200" dirty="0" smtClean="0"/>
                        <a:t> (забетонированная</a:t>
                      </a:r>
                      <a:r>
                        <a:rPr lang="ru-RU" sz="1200" baseline="0" dirty="0" smtClean="0"/>
                        <a:t> площадка, подъезд, электроснабжение)</a:t>
                      </a:r>
                      <a:endPar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lvl="0" indent="0" algn="ctr" defTabSz="945215" rtl="0" eaLnBrk="1" fontAlgn="auto" latinLnBrk="0" hangingPunct="1">
                        <a:lnSpc>
                          <a:spcPct val="115000"/>
                        </a:lnSpc>
                        <a:spcBef>
                          <a:spcPts val="0"/>
                        </a:spcBef>
                        <a:spcAft>
                          <a:spcPts val="0"/>
                        </a:spcAft>
                        <a:buClrTx/>
                        <a:buSzTx/>
                        <a:buFontTx/>
                        <a:buNone/>
                        <a:tabLst/>
                        <a:defRPr/>
                      </a:pPr>
                      <a:r>
                        <a:rPr lang="ru-RU" sz="1200" dirty="0" err="1" smtClean="0"/>
                        <a:t>Браунфилд</a:t>
                      </a:r>
                      <a:r>
                        <a:rPr lang="ru-RU" sz="1200" dirty="0" smtClean="0"/>
                        <a:t> (наличие железнодорожного пути ООО</a:t>
                      </a:r>
                      <a:r>
                        <a:rPr lang="ru-RU" sz="1200" baseline="0" dirty="0" smtClean="0"/>
                        <a:t> «</a:t>
                      </a:r>
                      <a:r>
                        <a:rPr lang="ru-RU" sz="1200" baseline="0" dirty="0" err="1" smtClean="0"/>
                        <a:t>ХаровскЛеспром</a:t>
                      </a:r>
                      <a:r>
                        <a:rPr lang="ru-RU" sz="1200" baseline="0" dirty="0" smtClean="0"/>
                        <a:t>»)</a:t>
                      </a:r>
                      <a:endParaRPr kumimoji="0" lang="ru-RU" sz="12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r h="248280">
                <a:tc>
                  <a:txBody>
                    <a:bodyPr/>
                    <a:lstStyle/>
                    <a:p>
                      <a:pPr algn="ctr"/>
                      <a:r>
                        <a:rPr lang="ru-RU" sz="1200" dirty="0" smtClean="0"/>
                        <a:t>5.</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Назначение</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 Логистика</a:t>
                      </a:r>
                      <a:endParaRPr lang="ru-RU" sz="1200" dirty="0"/>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Деревообрабатывающее производство</a:t>
                      </a:r>
                    </a:p>
                  </a:txBody>
                  <a:tcPr marL="36000" marR="3600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428" y="1143538"/>
            <a:ext cx="5249945" cy="292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Picture background"/>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2022747" y="2412157"/>
            <a:ext cx="1139910" cy="634385"/>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2160915" y="2323834"/>
            <a:ext cx="317121" cy="646331"/>
          </a:xfrm>
          <a:prstGeom prst="rect">
            <a:avLst/>
          </a:prstGeom>
          <a:noFill/>
        </p:spPr>
        <p:txBody>
          <a:bodyPr wrap="square" lIns="91440" tIns="45720" rIns="91440" bIns="45720">
            <a:spAutoFit/>
          </a:bodyPr>
          <a:lstStyle/>
          <a:p>
            <a:pPr algn="ctr"/>
            <a:r>
              <a:rPr lang="ru-RU" sz="3600" dirty="0">
                <a:ln w="18415" cmpd="sng">
                  <a:solidFill>
                    <a:schemeClr val="tx1"/>
                  </a:solidFill>
                  <a:prstDash val="solid"/>
                </a:ln>
                <a:solidFill>
                  <a:srgbClr val="FFFFFF"/>
                </a:solidFill>
                <a:effectLst>
                  <a:outerShdw blurRad="63500" dir="3600000" algn="tl" rotWithShape="0">
                    <a:srgbClr val="000000">
                      <a:alpha val="70000"/>
                    </a:srgbClr>
                  </a:outerShdw>
                </a:effectLst>
              </a:rPr>
              <a:t>4</a:t>
            </a:r>
          </a:p>
        </p:txBody>
      </p:sp>
      <p:sp>
        <p:nvSpPr>
          <p:cNvPr id="22" name="TextBox 21"/>
          <p:cNvSpPr txBox="1"/>
          <p:nvPr/>
        </p:nvSpPr>
        <p:spPr>
          <a:xfrm rot="18651218">
            <a:off x="636671" y="2639273"/>
            <a:ext cx="1890712" cy="276999"/>
          </a:xfrm>
          <a:prstGeom prst="rect">
            <a:avLst/>
          </a:prstGeom>
          <a:noFill/>
        </p:spPr>
        <p:txBody>
          <a:bodyPr wrap="square" rtlCol="0">
            <a:spAutoFit/>
          </a:bodyPr>
          <a:lstStyle/>
          <a:p>
            <a:r>
              <a:rPr lang="ru-RU" sz="1200" b="1" dirty="0"/>
              <a:t>у</a:t>
            </a:r>
            <a:r>
              <a:rPr lang="ru-RU" sz="1200" b="1" dirty="0" smtClean="0"/>
              <a:t>л. </a:t>
            </a:r>
            <a:r>
              <a:rPr lang="ru-RU" sz="1200" b="1" dirty="0" err="1" smtClean="0"/>
              <a:t>Пустораменская</a:t>
            </a:r>
            <a:endParaRPr lang="ru-RU" sz="1200" b="1" dirty="0"/>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3787" y="1143538"/>
            <a:ext cx="5438058" cy="292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rot="3793806">
            <a:off x="9099017" y="2783863"/>
            <a:ext cx="1201015" cy="276999"/>
          </a:xfrm>
          <a:prstGeom prst="rect">
            <a:avLst/>
          </a:prstGeom>
          <a:noFill/>
        </p:spPr>
        <p:txBody>
          <a:bodyPr wrap="square" rtlCol="0">
            <a:spAutoFit/>
          </a:bodyPr>
          <a:lstStyle/>
          <a:p>
            <a:r>
              <a:rPr lang="ru-RU" sz="1200" b="1" dirty="0"/>
              <a:t>у</a:t>
            </a:r>
            <a:r>
              <a:rPr lang="ru-RU" sz="1200" b="1" dirty="0" smtClean="0"/>
              <a:t>л. Тельмана</a:t>
            </a:r>
            <a:endParaRPr lang="ru-RU" sz="1200" b="1" dirty="0"/>
          </a:p>
        </p:txBody>
      </p:sp>
      <p:sp>
        <p:nvSpPr>
          <p:cNvPr id="2" name="Прямоугольник 1"/>
          <p:cNvSpPr/>
          <p:nvPr/>
        </p:nvSpPr>
        <p:spPr>
          <a:xfrm>
            <a:off x="9699524" y="1957278"/>
            <a:ext cx="288033" cy="646331"/>
          </a:xfrm>
          <a:prstGeom prst="rect">
            <a:avLst/>
          </a:prstGeom>
          <a:noFill/>
        </p:spPr>
        <p:txBody>
          <a:bodyPr wrap="square" lIns="91440" tIns="45720" rIns="91440" bIns="45720">
            <a:spAutoFit/>
          </a:bodyPr>
          <a:lstStyle/>
          <a:p>
            <a:pPr algn="ctr"/>
            <a:r>
              <a:rPr lang="ru-RU" sz="3600" dirty="0" smtClean="0">
                <a:ln w="18415" cmpd="sng">
                  <a:solidFill>
                    <a:schemeClr val="tx1"/>
                  </a:solidFill>
                  <a:prstDash val="solid"/>
                </a:ln>
                <a:solidFill>
                  <a:srgbClr val="FFFFFF"/>
                </a:solidFill>
                <a:effectLst>
                  <a:outerShdw blurRad="63500" dir="3600000" algn="tl" rotWithShape="0">
                    <a:srgbClr val="000000">
                      <a:alpha val="70000"/>
                    </a:srgbClr>
                  </a:outerShdw>
                </a:effectLst>
              </a:rPr>
              <a:t>5</a:t>
            </a:r>
            <a:endParaRPr lang="ru-RU" sz="3600" dirty="0">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pic>
        <p:nvPicPr>
          <p:cNvPr id="19" name="Picture 4" descr="Picture background"/>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9505175" y="1948388"/>
            <a:ext cx="1176958" cy="655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9864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785" y="755974"/>
            <a:ext cx="11557175" cy="5684476"/>
          </a:xfrm>
          <a:prstGeom prst="rect">
            <a:avLst/>
          </a:prstGeom>
          <a:noFill/>
        </p:spPr>
        <p:txBody>
          <a:bodyPr wrap="square" lIns="88368" tIns="44184" rIns="88368" bIns="44184" numCol="2" rtlCol="0">
            <a:noAutofit/>
          </a:bodyPr>
          <a:lstStyle/>
          <a:p>
            <a:pPr marL="441838" indent="-441838">
              <a:buFont typeface="+mj-lt"/>
              <a:buAutoNum type="arabicPeriod"/>
            </a:pPr>
            <a:r>
              <a:rPr lang="ru-RU" sz="1400" b="1" dirty="0" smtClean="0">
                <a:solidFill>
                  <a:prstClr val="black"/>
                </a:solidFill>
              </a:rPr>
              <a:t>Анализ социально-экономического развития территории</a:t>
            </a:r>
            <a:endParaRPr lang="ru-RU" sz="1400" b="1" dirty="0">
              <a:solidFill>
                <a:prstClr val="black"/>
              </a:solidFill>
            </a:endParaRPr>
          </a:p>
          <a:p>
            <a:pPr marL="898525" lvl="1"/>
            <a:r>
              <a:rPr lang="ru-RU" sz="1400" dirty="0" smtClean="0">
                <a:solidFill>
                  <a:prstClr val="black"/>
                </a:solidFill>
              </a:rPr>
              <a:t>1.1. Анализ ключевых </a:t>
            </a:r>
            <a:r>
              <a:rPr lang="ru-RU" sz="1400" dirty="0" err="1" smtClean="0">
                <a:solidFill>
                  <a:prstClr val="black"/>
                </a:solidFill>
              </a:rPr>
              <a:t>макроиндикаторов</a:t>
            </a:r>
            <a:endParaRPr lang="ru-RU" altLang="ru-RU" sz="1400" dirty="0" smtClean="0">
              <a:solidFill>
                <a:srgbClr val="000000"/>
              </a:solidFill>
            </a:endParaRPr>
          </a:p>
          <a:p>
            <a:pPr marL="898525" lvl="1"/>
            <a:r>
              <a:rPr lang="ru-RU" altLang="ru-RU" sz="1400" dirty="0" smtClean="0">
                <a:solidFill>
                  <a:srgbClr val="000000"/>
                </a:solidFill>
              </a:rPr>
              <a:t>1.2. </a:t>
            </a:r>
            <a:r>
              <a:rPr lang="ru-RU" altLang="ru-RU" sz="1400" dirty="0">
                <a:solidFill>
                  <a:srgbClr val="000000"/>
                </a:solidFill>
              </a:rPr>
              <a:t>Анализ рынка </a:t>
            </a:r>
            <a:r>
              <a:rPr lang="ru-RU" altLang="ru-RU" sz="1400" dirty="0" smtClean="0">
                <a:solidFill>
                  <a:srgbClr val="000000"/>
                </a:solidFill>
              </a:rPr>
              <a:t>труда и демографических процессов</a:t>
            </a:r>
          </a:p>
          <a:p>
            <a:pPr marL="898525" lvl="1"/>
            <a:r>
              <a:rPr lang="ru-RU" sz="1400" dirty="0" smtClean="0">
                <a:solidFill>
                  <a:srgbClr val="000000"/>
                </a:solidFill>
              </a:rPr>
              <a:t>1.3. </a:t>
            </a:r>
            <a:r>
              <a:rPr lang="ru-RU" altLang="ru-RU" sz="1400" dirty="0" err="1" smtClean="0">
                <a:solidFill>
                  <a:srgbClr val="000000"/>
                </a:solidFill>
              </a:rPr>
              <a:t>ТОП-проблем</a:t>
            </a:r>
            <a:r>
              <a:rPr lang="ru-RU" altLang="ru-RU" sz="1400" dirty="0" smtClean="0">
                <a:solidFill>
                  <a:srgbClr val="000000"/>
                </a:solidFill>
              </a:rPr>
              <a:t> </a:t>
            </a:r>
            <a:r>
              <a:rPr lang="ru-RU" sz="1400" dirty="0" smtClean="0">
                <a:ea typeface="Times New Roman" pitchFamily="18" charset="0"/>
                <a:cs typeface="Times New Roman" pitchFamily="18" charset="0"/>
              </a:rPr>
              <a:t>по данным </a:t>
            </a:r>
            <a:r>
              <a:rPr lang="ru-RU" sz="1400" dirty="0" err="1" smtClean="0">
                <a:ea typeface="Times New Roman" pitchFamily="18" charset="0"/>
                <a:cs typeface="Times New Roman" pitchFamily="18" charset="0"/>
              </a:rPr>
              <a:t>инцидент-менеджмента</a:t>
            </a:r>
            <a:r>
              <a:rPr lang="ru-RU" sz="1400" dirty="0" smtClean="0">
                <a:ea typeface="Times New Roman" pitchFamily="18" charset="0"/>
                <a:cs typeface="Times New Roman" pitchFamily="18" charset="0"/>
              </a:rPr>
              <a:t> ЦУР</a:t>
            </a:r>
          </a:p>
          <a:p>
            <a:pPr marL="898525" lvl="1"/>
            <a:r>
              <a:rPr lang="ru-RU" altLang="ru-RU" sz="1400" dirty="0" smtClean="0">
                <a:solidFill>
                  <a:srgbClr val="000000"/>
                </a:solidFill>
              </a:rPr>
              <a:t>1.4. </a:t>
            </a:r>
            <a:r>
              <a:rPr lang="ru-RU" sz="1400" dirty="0" smtClean="0">
                <a:solidFill>
                  <a:prstClr val="black"/>
                </a:solidFill>
              </a:rPr>
              <a:t>Анализ бюджета</a:t>
            </a:r>
            <a:r>
              <a:rPr lang="ru-RU" altLang="ru-RU" sz="1400" dirty="0" smtClean="0">
                <a:solidFill>
                  <a:srgbClr val="000000"/>
                </a:solidFill>
              </a:rPr>
              <a:t> муниципального округа</a:t>
            </a:r>
          </a:p>
          <a:p>
            <a:pPr marL="898525" lvl="1"/>
            <a:r>
              <a:rPr lang="ru-RU" altLang="ru-RU" sz="1400" dirty="0" smtClean="0">
                <a:solidFill>
                  <a:srgbClr val="000000"/>
                </a:solidFill>
              </a:rPr>
              <a:t>1.5. </a:t>
            </a:r>
            <a:r>
              <a:rPr lang="en-US" altLang="ru-RU" sz="1400" dirty="0" smtClean="0">
                <a:solidFill>
                  <a:srgbClr val="000000"/>
                </a:solidFill>
              </a:rPr>
              <a:t>SWOT-</a:t>
            </a:r>
            <a:r>
              <a:rPr lang="ru-RU" altLang="ru-RU" sz="1400" dirty="0">
                <a:solidFill>
                  <a:srgbClr val="000000"/>
                </a:solidFill>
              </a:rPr>
              <a:t>анализ </a:t>
            </a:r>
            <a:r>
              <a:rPr lang="ru-RU" altLang="ru-RU" sz="1400" dirty="0" smtClean="0">
                <a:solidFill>
                  <a:srgbClr val="000000"/>
                </a:solidFill>
              </a:rPr>
              <a:t>развития территории</a:t>
            </a:r>
            <a:endParaRPr lang="ru-RU" altLang="ru-RU" sz="1400" dirty="0">
              <a:cs typeface="Times New Roman" pitchFamily="18" charset="0"/>
            </a:endParaRPr>
          </a:p>
          <a:p>
            <a:pPr marL="447675" lvl="1" indent="-447675">
              <a:buFont typeface="+mj-lt"/>
              <a:buAutoNum type="arabicPeriod" startAt="2"/>
            </a:pPr>
            <a:r>
              <a:rPr lang="ru-RU" sz="1400" b="1" dirty="0" smtClean="0">
                <a:solidFill>
                  <a:prstClr val="black"/>
                </a:solidFill>
              </a:rPr>
              <a:t>Приоритетные направления развития </a:t>
            </a:r>
            <a:r>
              <a:rPr lang="ru-RU" sz="1400" b="1" dirty="0" err="1" smtClean="0">
                <a:solidFill>
                  <a:prstClr val="black"/>
                </a:solidFill>
              </a:rPr>
              <a:t>Харовского</a:t>
            </a:r>
            <a:r>
              <a:rPr lang="ru-RU" sz="1400" b="1" dirty="0" smtClean="0">
                <a:solidFill>
                  <a:prstClr val="black"/>
                </a:solidFill>
              </a:rPr>
              <a:t> округа</a:t>
            </a:r>
          </a:p>
          <a:p>
            <a:pPr marL="890588" lvl="1"/>
            <a:r>
              <a:rPr lang="ru-RU" sz="1400" dirty="0" smtClean="0">
                <a:solidFill>
                  <a:prstClr val="black"/>
                </a:solidFill>
              </a:rPr>
              <a:t>2.1. Цель и задачи программы развития</a:t>
            </a:r>
          </a:p>
          <a:p>
            <a:pPr marL="898525" lvl="1"/>
            <a:r>
              <a:rPr lang="ru-RU" sz="1400" dirty="0" smtClean="0">
                <a:solidFill>
                  <a:prstClr val="black"/>
                </a:solidFill>
              </a:rPr>
              <a:t>2.2. Целевые показатели и результаты реализации программы</a:t>
            </a:r>
            <a:endParaRPr lang="ru-RU" altLang="ru-RU" sz="1400" dirty="0" smtClean="0">
              <a:solidFill>
                <a:srgbClr val="000000"/>
              </a:solidFill>
            </a:endParaRPr>
          </a:p>
          <a:p>
            <a:pPr marL="898525" lvl="1"/>
            <a:r>
              <a:rPr lang="ru-RU" altLang="ru-RU" sz="1400" dirty="0" smtClean="0">
                <a:solidFill>
                  <a:srgbClr val="000000"/>
                </a:solidFill>
              </a:rPr>
              <a:t>2.3. Пространственные приоритеты развития территории (карта)</a:t>
            </a:r>
          </a:p>
          <a:p>
            <a:pPr marL="898525" lvl="1"/>
            <a:r>
              <a:rPr lang="ru-RU" sz="1400" dirty="0" smtClean="0">
                <a:solidFill>
                  <a:srgbClr val="000000"/>
                </a:solidFill>
              </a:rPr>
              <a:t>2.4. </a:t>
            </a:r>
            <a:r>
              <a:rPr lang="ru-RU" altLang="ru-RU" sz="1400" dirty="0" smtClean="0">
                <a:solidFill>
                  <a:srgbClr val="000000"/>
                </a:solidFill>
              </a:rPr>
              <a:t>Отраслевые приоритеты развития территории </a:t>
            </a:r>
            <a:endParaRPr lang="ru-RU" sz="1400" dirty="0"/>
          </a:p>
          <a:p>
            <a:pPr marL="441838" indent="-441838">
              <a:buFont typeface="+mj-lt"/>
              <a:buAutoNum type="arabicPeriod" startAt="3"/>
            </a:pPr>
            <a:r>
              <a:rPr lang="ru-RU" sz="1400" b="1" dirty="0" smtClean="0"/>
              <a:t>Драйверы роста в приоритетных отраслях и повышение </a:t>
            </a:r>
            <a:r>
              <a:rPr lang="ru-RU" sz="1400" b="1" dirty="0" err="1" smtClean="0"/>
              <a:t>инвестпривлекательности</a:t>
            </a:r>
            <a:endParaRPr lang="ru-RU" sz="1400" b="1" dirty="0" smtClean="0"/>
          </a:p>
          <a:p>
            <a:pPr marL="898525" lvl="1"/>
            <a:r>
              <a:rPr lang="ru-RU" sz="1400" dirty="0" smtClean="0"/>
              <a:t>3.1. Карта </a:t>
            </a:r>
            <a:r>
              <a:rPr lang="ru-RU" sz="1400" dirty="0" err="1" smtClean="0"/>
              <a:t>инвестплощадок</a:t>
            </a:r>
            <a:r>
              <a:rPr lang="ru-RU" sz="1400" dirty="0" smtClean="0"/>
              <a:t> и проекты их подготовки</a:t>
            </a:r>
          </a:p>
          <a:p>
            <a:pPr marL="898525" lvl="1"/>
            <a:r>
              <a:rPr lang="ru-RU" sz="1400" dirty="0"/>
              <a:t>3</a:t>
            </a:r>
            <a:r>
              <a:rPr lang="ru-RU" sz="1400" dirty="0" smtClean="0"/>
              <a:t>.2. </a:t>
            </a:r>
            <a:r>
              <a:rPr lang="ru-RU" sz="1400" dirty="0" err="1"/>
              <a:t>И</a:t>
            </a:r>
            <a:r>
              <a:rPr lang="ru-RU" sz="1400" dirty="0" err="1" smtClean="0"/>
              <a:t>нвестпроекты</a:t>
            </a:r>
            <a:r>
              <a:rPr lang="ru-RU" sz="1400" dirty="0" smtClean="0"/>
              <a:t> и проектные инициативы</a:t>
            </a:r>
          </a:p>
          <a:p>
            <a:pPr marL="441838" indent="-441838">
              <a:buFont typeface="+mj-lt"/>
              <a:buAutoNum type="arabicPeriod" startAt="3"/>
            </a:pPr>
            <a:r>
              <a:rPr lang="ru-RU" altLang="zh-CN" sz="1400" b="1" dirty="0" smtClean="0"/>
              <a:t>Механизм реализации программы</a:t>
            </a:r>
          </a:p>
          <a:p>
            <a:pPr marL="898525" lvl="1"/>
            <a:r>
              <a:rPr lang="ru-RU" altLang="zh-CN" sz="1400" dirty="0"/>
              <a:t>4</a:t>
            </a:r>
            <a:r>
              <a:rPr lang="ru-RU" altLang="zh-CN" sz="1400" dirty="0" smtClean="0"/>
              <a:t>.1. Комплексный </a:t>
            </a:r>
            <a:r>
              <a:rPr lang="ru-RU" altLang="zh-CN" sz="1400" dirty="0"/>
              <a:t>план финансирования </a:t>
            </a:r>
            <a:r>
              <a:rPr lang="ru-RU" altLang="zh-CN" sz="1400" dirty="0" smtClean="0"/>
              <a:t>проектов</a:t>
            </a:r>
          </a:p>
          <a:p>
            <a:pPr marL="898525" lvl="1"/>
            <a:r>
              <a:rPr lang="ru-RU" altLang="zh-CN" sz="1400" dirty="0"/>
              <a:t>4</a:t>
            </a:r>
            <a:r>
              <a:rPr lang="ru-RU" altLang="zh-CN" sz="1400" dirty="0" smtClean="0"/>
              <a:t>.2. План </a:t>
            </a:r>
            <a:r>
              <a:rPr lang="ru-RU" altLang="zh-CN" sz="1400" dirty="0"/>
              <a:t>участия в заявочных кампаниях для привлечения федерального финансирования</a:t>
            </a:r>
          </a:p>
          <a:p>
            <a:pPr marL="441838" indent="-441838">
              <a:buFont typeface="+mj-lt"/>
              <a:buAutoNum type="arabicPeriod" startAt="3"/>
            </a:pPr>
            <a:r>
              <a:rPr lang="ru-RU" altLang="zh-CN" sz="1400" b="1" dirty="0" smtClean="0"/>
              <a:t>ПРИЛОЖЕНИЯ: Свод проектов в целом </a:t>
            </a:r>
          </a:p>
          <a:p>
            <a:pPr lvl="1">
              <a:tabLst>
                <a:tab pos="895350" algn="l"/>
              </a:tabLst>
            </a:pPr>
            <a:r>
              <a:rPr lang="ru-RU" sz="1400" dirty="0" smtClean="0"/>
              <a:t>	</a:t>
            </a:r>
            <a:r>
              <a:rPr lang="ru-RU" sz="1400" dirty="0"/>
              <a:t>5.1. Инфраструктурные проекты и проектные инициативы по отраслям</a:t>
            </a:r>
          </a:p>
          <a:p>
            <a:pPr lvl="1">
              <a:tabLst>
                <a:tab pos="895350" algn="l"/>
              </a:tabLst>
            </a:pPr>
            <a:r>
              <a:rPr lang="ru-RU" sz="1400" dirty="0"/>
              <a:t>5.1.1. Развитие образования </a:t>
            </a:r>
          </a:p>
          <a:p>
            <a:pPr lvl="1">
              <a:tabLst>
                <a:tab pos="895350" algn="l"/>
              </a:tabLst>
            </a:pPr>
            <a:r>
              <a:rPr lang="ru-RU" sz="1400" dirty="0"/>
              <a:t>5.1.2. Развитие спорта</a:t>
            </a:r>
          </a:p>
          <a:p>
            <a:pPr lvl="1">
              <a:tabLst>
                <a:tab pos="895350" algn="l"/>
              </a:tabLst>
            </a:pPr>
            <a:r>
              <a:rPr lang="ru-RU" sz="1400" dirty="0"/>
              <a:t>5.1.3. Развитие культуры</a:t>
            </a:r>
          </a:p>
          <a:p>
            <a:pPr lvl="1">
              <a:tabLst>
                <a:tab pos="895350" algn="l"/>
              </a:tabLst>
            </a:pPr>
            <a:r>
              <a:rPr lang="ru-RU" sz="1400" dirty="0"/>
              <a:t>5.1.4. Развитие коммунальной инфраструктуры</a:t>
            </a:r>
          </a:p>
          <a:p>
            <a:pPr lvl="1">
              <a:tabLst>
                <a:tab pos="895350" algn="l"/>
              </a:tabLst>
            </a:pPr>
            <a:r>
              <a:rPr lang="ru-RU" sz="1400" dirty="0"/>
              <a:t>5.1.5. Развитие дорожной инфраструктуры</a:t>
            </a:r>
          </a:p>
          <a:p>
            <a:pPr lvl="1">
              <a:tabLst>
                <a:tab pos="895350" algn="l"/>
              </a:tabLst>
            </a:pPr>
            <a:r>
              <a:rPr lang="ru-RU" sz="1400" dirty="0"/>
              <a:t>5.2. Партнерская программа с бизнесом</a:t>
            </a:r>
          </a:p>
          <a:p>
            <a:pPr lvl="1">
              <a:tabLst>
                <a:tab pos="895350" algn="l"/>
              </a:tabLst>
            </a:pPr>
            <a:r>
              <a:rPr lang="ru-RU" sz="1400" dirty="0"/>
              <a:t>5.3. Проекты программы «Народный бюджет»</a:t>
            </a:r>
          </a:p>
          <a:p>
            <a:pPr lvl="1">
              <a:tabLst>
                <a:tab pos="895350" algn="l"/>
              </a:tabLst>
            </a:pPr>
            <a:r>
              <a:rPr lang="ru-RU" sz="1400" dirty="0"/>
              <a:t>5.4. Уникальные </a:t>
            </a:r>
            <a:r>
              <a:rPr lang="ru-RU" sz="1400" dirty="0" err="1"/>
              <a:t>имиджевые</a:t>
            </a:r>
            <a:r>
              <a:rPr lang="ru-RU" sz="1400" dirty="0"/>
              <a:t> проекты продвижения территории</a:t>
            </a:r>
          </a:p>
        </p:txBody>
      </p:sp>
      <p:sp>
        <p:nvSpPr>
          <p:cNvPr id="7" name="Заголовок 1"/>
          <p:cNvSpPr txBox="1">
            <a:spLocks/>
          </p:cNvSpPr>
          <p:nvPr/>
        </p:nvSpPr>
        <p:spPr>
          <a:xfrm>
            <a:off x="35769" y="-14094"/>
            <a:ext cx="11845081"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r>
              <a:rPr lang="ru-RU" sz="2400" b="1" dirty="0" smtClean="0">
                <a:solidFill>
                  <a:srgbClr val="002060"/>
                </a:solidFill>
                <a:latin typeface="+mn-lt"/>
                <a:ea typeface="Tahoma" panose="020B0604030504040204" pitchFamily="34" charset="0"/>
                <a:cs typeface="Tahoma" panose="020B0604030504040204" pitchFamily="34" charset="0"/>
              </a:rPr>
              <a:t>СОДЕРЖАНИЕ ПРОГРАММЫ</a:t>
            </a:r>
            <a:endParaRPr lang="ru-RU" sz="2400" b="1" dirty="0">
              <a:solidFill>
                <a:srgbClr val="002060"/>
              </a:solidFill>
              <a:latin typeface="+mn-lt"/>
              <a:ea typeface="Tahoma" panose="020B0604030504040204" pitchFamily="34" charset="0"/>
              <a:cs typeface="Tahoma" panose="020B0604030504040204" pitchFamily="34" charset="0"/>
            </a:endParaRPr>
          </a:p>
        </p:txBody>
      </p:sp>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a:t>
            </a:fld>
            <a:endParaRPr lang="ru-RU" sz="1100" dirty="0"/>
          </a:p>
        </p:txBody>
      </p:sp>
    </p:spTree>
    <p:extLst>
      <p:ext uri="{BB962C8B-B14F-4D97-AF65-F5344CB8AC3E}">
        <p14:creationId xmlns:p14="http://schemas.microsoft.com/office/powerpoint/2010/main" val="9503032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11880850" cy="899989"/>
          </a:xfrm>
          <a:prstGeom prst="rect">
            <a:avLst/>
          </a:prstGeom>
          <a:solidFill>
            <a:srgbClr val="B8D0EE"/>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3.2  </a:t>
            </a:r>
            <a:r>
              <a:rPr lang="ru-RU" sz="2800" b="1" dirty="0" err="1">
                <a:solidFill>
                  <a:schemeClr val="tx1">
                    <a:lumMod val="95000"/>
                    <a:lumOff val="5000"/>
                  </a:schemeClr>
                </a:solidFill>
                <a:ea typeface="Tahoma" panose="020B0604030504040204" pitchFamily="34" charset="0"/>
                <a:cs typeface="Tahoma" panose="020B0604030504040204" pitchFamily="34" charset="0"/>
              </a:rPr>
              <a:t>Инвестпроекты</a:t>
            </a:r>
            <a:r>
              <a:rPr lang="ru-RU" sz="2800" b="1" dirty="0">
                <a:solidFill>
                  <a:schemeClr val="tx1">
                    <a:lumMod val="95000"/>
                    <a:lumOff val="5000"/>
                  </a:schemeClr>
                </a:solidFill>
                <a:ea typeface="Tahoma" panose="020B0604030504040204" pitchFamily="34" charset="0"/>
                <a:cs typeface="Tahoma" panose="020B0604030504040204" pitchFamily="34" charset="0"/>
              </a:rPr>
              <a:t> и проектные инициативы </a:t>
            </a:r>
          </a:p>
        </p:txBody>
      </p:sp>
      <p:graphicFrame>
        <p:nvGraphicFramePr>
          <p:cNvPr id="6" name="Таблица 5"/>
          <p:cNvGraphicFramePr>
            <a:graphicFrameLocks noGrp="1"/>
          </p:cNvGraphicFramePr>
          <p:nvPr>
            <p:extLst>
              <p:ext uri="{D42A27DB-BD31-4B8C-83A1-F6EECF244321}">
                <p14:modId xmlns:p14="http://schemas.microsoft.com/office/powerpoint/2010/main" val="1942375352"/>
              </p:ext>
            </p:extLst>
          </p:nvPr>
        </p:nvGraphicFramePr>
        <p:xfrm>
          <a:off x="3852193" y="3728830"/>
          <a:ext cx="7792289" cy="1447522"/>
        </p:xfrm>
        <a:graphic>
          <a:graphicData uri="http://schemas.openxmlformats.org/drawingml/2006/table">
            <a:tbl>
              <a:tblPr/>
              <a:tblGrid>
                <a:gridCol w="219830"/>
                <a:gridCol w="4419731"/>
                <a:gridCol w="1152308"/>
                <a:gridCol w="875057"/>
                <a:gridCol w="1125363"/>
              </a:tblGrid>
              <a:tr h="441440">
                <a:tc>
                  <a:txBody>
                    <a:bodyPr/>
                    <a:lstStyle/>
                    <a:p>
                      <a:pPr marL="0" indent="0" algn="ctr">
                        <a:lnSpc>
                          <a:spcPct val="100000"/>
                        </a:lnSpc>
                        <a:spcAft>
                          <a:spcPts val="0"/>
                        </a:spcAft>
                      </a:pPr>
                      <a:r>
                        <a:rPr lang="ru-RU" sz="1300" b="0" dirty="0" smtClean="0">
                          <a:solidFill>
                            <a:schemeClr val="tx1"/>
                          </a:solidFill>
                          <a:latin typeface="+mn-lt"/>
                          <a:ea typeface="Times New Roman"/>
                          <a:cs typeface="Times New Roman"/>
                        </a:rPr>
                        <a:t>№</a:t>
                      </a:r>
                      <a:endParaRPr lang="ru-RU" sz="1300" b="0" dirty="0">
                        <a:solidFill>
                          <a:schemeClr val="tx1"/>
                        </a:solidFill>
                        <a:latin typeface="+mn-lt"/>
                        <a:ea typeface="Times New Roman"/>
                        <a:cs typeface="Times New Roman"/>
                      </a:endParaRPr>
                    </a:p>
                  </a:txBody>
                  <a:tcPr marL="89269" marR="8926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Проекты-драйверы</a:t>
                      </a:r>
                      <a:endParaRPr lang="ru-RU" sz="1200" b="0" dirty="0">
                        <a:solidFill>
                          <a:schemeClr val="tx1"/>
                        </a:solidFill>
                        <a:latin typeface="+mn-lt"/>
                        <a:ea typeface="Times New Roman"/>
                        <a:cs typeface="Times New Roman"/>
                      </a:endParaRPr>
                    </a:p>
                  </a:txBody>
                  <a:tcPr marL="89269" marR="8926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Населенный пункт </a:t>
                      </a:r>
                      <a:endParaRPr lang="ru-RU" sz="1200" b="0" dirty="0">
                        <a:solidFill>
                          <a:schemeClr val="tx1"/>
                        </a:solidFill>
                        <a:latin typeface="+mn-lt"/>
                        <a:ea typeface="Times New Roman"/>
                        <a:cs typeface="Times New Roman"/>
                      </a:endParaRPr>
                    </a:p>
                  </a:txBody>
                  <a:tcPr marL="89269" marR="8926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1284989"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ВСЕГО, млн. руб. </a:t>
                      </a:r>
                      <a:endParaRPr lang="ru-RU" sz="1200" b="0" dirty="0">
                        <a:solidFill>
                          <a:schemeClr val="tx1"/>
                        </a:solidFill>
                        <a:latin typeface="+mn-lt"/>
                        <a:ea typeface="Times New Roman"/>
                        <a:cs typeface="Times New Roman"/>
                      </a:endParaRPr>
                    </a:p>
                  </a:txBody>
                  <a:tcPr marL="89269" marR="8926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Период реализации </a:t>
                      </a:r>
                      <a:endParaRPr lang="ru-RU" sz="1200" b="0" dirty="0">
                        <a:solidFill>
                          <a:schemeClr val="tx1"/>
                        </a:solidFill>
                        <a:latin typeface="+mn-lt"/>
                        <a:ea typeface="Times New Roman"/>
                        <a:cs typeface="Times New Roman"/>
                      </a:endParaRPr>
                    </a:p>
                  </a:txBody>
                  <a:tcPr marL="89269" marR="8926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75352">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1. </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45215" rtl="0" eaLnBrk="1" fontAlgn="ctr"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Модернизация действующего производства и создание нового производства по переработке тонкомерного пиловочника</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6 000,0</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заморожен</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2.</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45215" rtl="0" eaLnBrk="1" fontAlgn="ctr"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Строительство объекта общественного питания (кафе «Колос»)</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45215" rtl="0" eaLnBrk="1" fontAlgn="ctr"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5,0</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2025</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3.</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45215" rtl="0" eaLnBrk="1" fontAlgn="ctr"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Проектная</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инициатива «</a:t>
                      </a:r>
                      <a:r>
                        <a:rPr lang="ru-RU" sz="1200" kern="1200" dirty="0" err="1" smtClean="0">
                          <a:solidFill>
                            <a:schemeClr val="tx1"/>
                          </a:solidFill>
                          <a:latin typeface="+mn-lt"/>
                          <a:ea typeface="Times New Roman"/>
                          <a:cs typeface="Times New Roman"/>
                        </a:rPr>
                        <a:t>Харовские</a:t>
                      </a:r>
                      <a:r>
                        <a:rPr lang="ru-RU" sz="1200" kern="1200" dirty="0" smtClean="0">
                          <a:solidFill>
                            <a:schemeClr val="tx1"/>
                          </a:solidFill>
                          <a:latin typeface="+mn-lt"/>
                          <a:ea typeface="Times New Roman"/>
                          <a:cs typeface="Times New Roman"/>
                        </a:rPr>
                        <a:t> сады»</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123,8</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2025</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98682">
                <a:tc gridSpan="2">
                  <a:txBody>
                    <a:bodyPr/>
                    <a:lstStyle/>
                    <a:p>
                      <a:pPr marL="0" indent="0" algn="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Всего</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indent="0" algn="l" defTabSz="945215" rtl="0" eaLnBrk="1" latinLnBrk="0" hangingPunct="1">
                        <a:lnSpc>
                          <a:spcPct val="115000"/>
                        </a:lnSpc>
                        <a:spcAft>
                          <a:spcPts val="1000"/>
                        </a:spcAft>
                      </a:pPr>
                      <a:endParaRPr lang="ru-RU" sz="900" kern="1200" dirty="0" smtClean="0">
                        <a:solidFill>
                          <a:schemeClr val="tx1"/>
                        </a:solidFill>
                        <a:latin typeface="+mn-lt"/>
                        <a:ea typeface="Times New Roman"/>
                        <a:cs typeface="Times New Roman"/>
                      </a:endParaRPr>
                    </a:p>
                  </a:txBody>
                  <a:tcPr marL="9299" marR="9299" marT="9048"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6 128,0</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9299" marR="9299"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Номер слайда 3"/>
          <p:cNvSpPr txBox="1">
            <a:spLocks/>
          </p:cNvSpPr>
          <p:nvPr/>
        </p:nvSpPr>
        <p:spPr>
          <a:xfrm>
            <a:off x="8964761" y="6409441"/>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20</a:t>
            </a:fld>
            <a:endParaRPr lang="ru-RU" sz="1100" dirty="0"/>
          </a:p>
        </p:txBody>
      </p:sp>
      <p:graphicFrame>
        <p:nvGraphicFramePr>
          <p:cNvPr id="15" name="Таблица 14"/>
          <p:cNvGraphicFramePr>
            <a:graphicFrameLocks noGrp="1"/>
          </p:cNvGraphicFramePr>
          <p:nvPr>
            <p:extLst>
              <p:ext uri="{D42A27DB-BD31-4B8C-83A1-F6EECF244321}">
                <p14:modId xmlns:p14="http://schemas.microsoft.com/office/powerpoint/2010/main" val="3879015961"/>
              </p:ext>
            </p:extLst>
          </p:nvPr>
        </p:nvGraphicFramePr>
        <p:xfrm>
          <a:off x="611833" y="5366642"/>
          <a:ext cx="10808666" cy="1161159"/>
        </p:xfrm>
        <a:graphic>
          <a:graphicData uri="http://schemas.openxmlformats.org/drawingml/2006/table">
            <a:tbl>
              <a:tblPr/>
              <a:tblGrid>
                <a:gridCol w="216025"/>
                <a:gridCol w="3888432"/>
                <a:gridCol w="1008112"/>
                <a:gridCol w="1008112"/>
                <a:gridCol w="1663324"/>
                <a:gridCol w="778901"/>
                <a:gridCol w="561440"/>
                <a:gridCol w="561440"/>
                <a:gridCol w="561440"/>
                <a:gridCol w="561440"/>
              </a:tblGrid>
              <a:tr h="171694">
                <a:tc rowSpan="2">
                  <a:txBody>
                    <a:bodyPr/>
                    <a:lstStyle/>
                    <a:p>
                      <a:pPr marL="0" indent="0" algn="ctr">
                        <a:lnSpc>
                          <a:spcPct val="100000"/>
                        </a:lnSpc>
                        <a:spcAft>
                          <a:spcPts val="0"/>
                        </a:spcAft>
                      </a:pPr>
                      <a:r>
                        <a:rPr lang="ru-RU" sz="1200" b="0" dirty="0" smtClean="0">
                          <a:solidFill>
                            <a:schemeClr val="tx1"/>
                          </a:solidFill>
                          <a:latin typeface="+mn-lt"/>
                          <a:ea typeface="Times New Roman"/>
                          <a:cs typeface="Times New Roman"/>
                        </a:rPr>
                        <a:t>№</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Мероприятия по стимулированию</a:t>
                      </a:r>
                      <a:r>
                        <a:rPr lang="en-US" sz="1200" b="0" baseline="0" dirty="0" smtClean="0">
                          <a:solidFill>
                            <a:schemeClr val="tx1"/>
                          </a:solidFill>
                          <a:latin typeface="+mn-lt"/>
                          <a:ea typeface="Times New Roman"/>
                          <a:cs typeface="Times New Roman"/>
                        </a:rPr>
                        <a:t> / </a:t>
                      </a:r>
                      <a:r>
                        <a:rPr lang="ru-RU" sz="1200" b="0" baseline="0" dirty="0" smtClean="0">
                          <a:solidFill>
                            <a:schemeClr val="tx1"/>
                          </a:solidFill>
                          <a:latin typeface="+mn-lt"/>
                          <a:ea typeface="Times New Roman"/>
                          <a:cs typeface="Times New Roman"/>
                        </a:rPr>
                        <a:t>поддержанию инвестиционных проектов</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Период реализации </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Населенный пункт</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Times New Roman"/>
                          <a:cs typeface="Times New Roman"/>
                        </a:rPr>
                        <a:t>Статус</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200" b="0" dirty="0" smtClean="0">
                          <a:solidFill>
                            <a:schemeClr val="tx1"/>
                          </a:solidFill>
                          <a:latin typeface="+mn-lt"/>
                          <a:ea typeface="Times New Roman"/>
                          <a:cs typeface="Times New Roman"/>
                        </a:rPr>
                        <a:t>Финансы, млн. руб. </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85457">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200" b="0" dirty="0" smtClean="0">
                          <a:solidFill>
                            <a:schemeClr val="tx1"/>
                          </a:solidFill>
                          <a:latin typeface="+mn-lt"/>
                          <a:ea typeface="Times New Roman"/>
                          <a:cs typeface="Times New Roman"/>
                        </a:rPr>
                        <a:t>ВСЕГО</a:t>
                      </a:r>
                      <a:endParaRPr lang="ru-RU" sz="1200" b="0" dirty="0">
                        <a:solidFill>
                          <a:schemeClr val="tx1"/>
                        </a:solidFill>
                        <a:latin typeface="+mn-lt"/>
                        <a:ea typeface="Times New Roman"/>
                        <a:cs typeface="Times New Roman"/>
                      </a:endParaRP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ФБ</a:t>
                      </a: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РБ</a:t>
                      </a: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МБ</a:t>
                      </a: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200" b="0" dirty="0" smtClean="0">
                          <a:solidFill>
                            <a:schemeClr val="tx1"/>
                          </a:solidFill>
                          <a:latin typeface="+mn-lt"/>
                          <a:ea typeface="Times New Roman"/>
                          <a:cs typeface="Times New Roman"/>
                        </a:rPr>
                        <a:t>ВБФ</a:t>
                      </a:r>
                    </a:p>
                  </a:txBody>
                  <a:tcPr marL="89269" marR="8926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792822">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1. </a:t>
                      </a:r>
                    </a:p>
                  </a:txBody>
                  <a:tcPr marL="9299" marR="929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Участие</a:t>
                      </a:r>
                      <a:r>
                        <a:rPr lang="ru-RU" sz="1200" kern="1200" baseline="0" dirty="0" smtClean="0">
                          <a:solidFill>
                            <a:schemeClr val="tx1"/>
                          </a:solidFill>
                          <a:latin typeface="+mn-lt"/>
                          <a:ea typeface="Times New Roman"/>
                          <a:cs typeface="Times New Roman"/>
                        </a:rPr>
                        <a:t> во в</a:t>
                      </a:r>
                      <a:r>
                        <a:rPr lang="ru-RU" sz="1200" kern="1200" dirty="0" smtClean="0">
                          <a:solidFill>
                            <a:schemeClr val="tx1"/>
                          </a:solidFill>
                          <a:latin typeface="+mn-lt"/>
                          <a:ea typeface="Times New Roman"/>
                          <a:cs typeface="Times New Roman"/>
                        </a:rPr>
                        <a:t>сероссийском</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конкурсе лучших проектов создания комфортной городской среды в категории малые города (проект «</a:t>
                      </a:r>
                      <a:r>
                        <a:rPr lang="ru-RU" sz="1200" kern="1200" dirty="0" err="1" smtClean="0">
                          <a:solidFill>
                            <a:schemeClr val="tx1"/>
                          </a:solidFill>
                          <a:latin typeface="+mn-lt"/>
                          <a:ea typeface="Times New Roman"/>
                          <a:cs typeface="Times New Roman"/>
                        </a:rPr>
                        <a:t>Харовские</a:t>
                      </a:r>
                      <a:r>
                        <a:rPr lang="ru-RU" sz="1200" kern="1200" dirty="0" smtClean="0">
                          <a:solidFill>
                            <a:schemeClr val="tx1"/>
                          </a:solidFill>
                          <a:latin typeface="+mn-lt"/>
                          <a:ea typeface="Times New Roman"/>
                          <a:cs typeface="Times New Roman"/>
                        </a:rPr>
                        <a:t> сады»)</a:t>
                      </a:r>
                    </a:p>
                  </a:txBody>
                  <a:tcPr marL="9299" marR="929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2025</a:t>
                      </a:r>
                    </a:p>
                  </a:txBody>
                  <a:tcPr marL="9299" marR="929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9299" marR="929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проект разработан, загружен на сайт Минстроя</a:t>
                      </a:r>
                      <a:r>
                        <a:rPr lang="ru-RU" sz="1200" kern="1200" baseline="0" dirty="0" smtClean="0">
                          <a:solidFill>
                            <a:schemeClr val="tx1"/>
                          </a:solidFill>
                          <a:latin typeface="+mn-lt"/>
                          <a:ea typeface="Times New Roman"/>
                          <a:cs typeface="Times New Roman"/>
                        </a:rPr>
                        <a:t> в составе участие в конкурсе</a:t>
                      </a:r>
                      <a:endParaRPr lang="ru-RU" sz="1200" kern="1200" dirty="0" smtClean="0">
                        <a:solidFill>
                          <a:schemeClr val="tx1"/>
                        </a:solidFill>
                        <a:latin typeface="+mn-lt"/>
                        <a:ea typeface="Times New Roman"/>
                        <a:cs typeface="Times New Roman"/>
                      </a:endParaRPr>
                    </a:p>
                  </a:txBody>
                  <a:tcPr marL="9299" marR="9299"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mn-lt"/>
                        </a:rPr>
                        <a:t>123,8</a:t>
                      </a:r>
                      <a:endParaRPr lang="ru-RU" sz="12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ru-RU" sz="1200" b="0" i="0" u="none" strike="noStrike" dirty="0" smtClean="0">
                          <a:solidFill>
                            <a:srgbClr val="000000"/>
                          </a:solidFill>
                          <a:effectLst/>
                          <a:latin typeface="+mn-lt"/>
                        </a:rPr>
                        <a:t>73,2</a:t>
                      </a:r>
                      <a:endParaRPr lang="ru-RU" sz="12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ru-RU" sz="1200" b="0" i="0" u="none" strike="noStrike" dirty="0" smtClean="0">
                          <a:solidFill>
                            <a:srgbClr val="000000"/>
                          </a:solidFill>
                          <a:effectLst/>
                          <a:latin typeface="+mn-lt"/>
                        </a:rPr>
                        <a:t>21,0</a:t>
                      </a:r>
                      <a:endParaRPr lang="ru-RU" sz="12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ru-RU" sz="1200" b="0" i="0" u="none" strike="noStrike" dirty="0" smtClean="0">
                          <a:solidFill>
                            <a:srgbClr val="000000"/>
                          </a:solidFill>
                          <a:effectLst/>
                          <a:latin typeface="+mn-lt"/>
                        </a:rPr>
                        <a:t>27,5</a:t>
                      </a:r>
                      <a:endParaRPr lang="ru-RU" sz="12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ru-RU" sz="1200" b="0" i="0" u="none" strike="noStrike" dirty="0" smtClean="0">
                          <a:solidFill>
                            <a:srgbClr val="000000"/>
                          </a:solidFill>
                          <a:effectLst/>
                          <a:latin typeface="+mn-lt"/>
                        </a:rPr>
                        <a:t>2,1</a:t>
                      </a:r>
                      <a:endParaRPr lang="ru-RU" sz="12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40000"/>
                        <a:lumOff val="60000"/>
                      </a:schemeClr>
                    </a:solidFill>
                  </a:tcPr>
                </a:tc>
              </a:tr>
            </a:tbl>
          </a:graphicData>
        </a:graphic>
      </p:graphicFrame>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793" y="977910"/>
            <a:ext cx="3384376" cy="4221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905" y="4135885"/>
            <a:ext cx="1139825" cy="63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0003" y="1044005"/>
            <a:ext cx="4474838"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descr="Picture background"/>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6444481" y="2124125"/>
            <a:ext cx="1139910" cy="6343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Picture background"/>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89844" l="10000" r="90000"/>
                    </a14:imgEffect>
                  </a14:imgLayer>
                </a14:imgProps>
              </a:ext>
              <a:ext uri="{28A0092B-C50C-407E-A947-70E740481C1C}">
                <a14:useLocalDpi xmlns:a14="http://schemas.microsoft.com/office/drawing/2010/main" val="0"/>
              </a:ext>
            </a:extLst>
          </a:blip>
          <a:srcRect/>
          <a:stretch>
            <a:fillRect/>
          </a:stretch>
        </p:blipFill>
        <p:spPr bwMode="auto">
          <a:xfrm>
            <a:off x="6804521" y="1044005"/>
            <a:ext cx="1139910" cy="634385"/>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416645" y="4081076"/>
            <a:ext cx="367408" cy="523220"/>
          </a:xfrm>
          <a:prstGeom prst="rect">
            <a:avLst/>
          </a:prstGeom>
        </p:spPr>
        <p:txBody>
          <a:bodyPr wrap="none">
            <a:spAutoFit/>
          </a:bodyPr>
          <a:lstStyle/>
          <a:p>
            <a:pPr algn="ctr"/>
            <a:r>
              <a:rPr lang="ru-RU" sz="2800" dirty="0">
                <a:ln w="18415" cmpd="sng">
                  <a:solidFill>
                    <a:schemeClr val="tx1"/>
                  </a:solidFill>
                  <a:prstDash val="solid"/>
                </a:ln>
                <a:solidFill>
                  <a:srgbClr val="FFFFFF"/>
                </a:solidFill>
                <a:effectLst>
                  <a:outerShdw blurRad="63500" dir="3600000" algn="tl" rotWithShape="0">
                    <a:srgbClr val="000000">
                      <a:alpha val="70000"/>
                    </a:srgbClr>
                  </a:outerShdw>
                </a:effectLst>
              </a:rPr>
              <a:t>1</a:t>
            </a:r>
          </a:p>
        </p:txBody>
      </p:sp>
      <p:sp>
        <p:nvSpPr>
          <p:cNvPr id="3" name="Прямоугольник 2"/>
          <p:cNvSpPr/>
          <p:nvPr/>
        </p:nvSpPr>
        <p:spPr>
          <a:xfrm>
            <a:off x="6603058" y="2179707"/>
            <a:ext cx="367408" cy="523220"/>
          </a:xfrm>
          <a:prstGeom prst="rect">
            <a:avLst/>
          </a:prstGeom>
        </p:spPr>
        <p:txBody>
          <a:bodyPr wrap="none">
            <a:spAutoFit/>
          </a:bodyPr>
          <a:lstStyle/>
          <a:p>
            <a:pPr algn="ctr"/>
            <a:r>
              <a:rPr lang="ru-RU" sz="2800" dirty="0" smtClean="0">
                <a:ln w="18415" cmpd="sng">
                  <a:solidFill>
                    <a:schemeClr val="tx1"/>
                  </a:solidFill>
                  <a:prstDash val="solid"/>
                </a:ln>
                <a:solidFill>
                  <a:srgbClr val="FFFFFF"/>
                </a:solidFill>
                <a:effectLst>
                  <a:outerShdw blurRad="63500" dir="3600000" algn="tl" rotWithShape="0">
                    <a:srgbClr val="000000">
                      <a:alpha val="70000"/>
                    </a:srgbClr>
                  </a:outerShdw>
                </a:effectLst>
              </a:rPr>
              <a:t>2</a:t>
            </a:r>
            <a:endParaRPr lang="ru-RU" sz="2800" dirty="0">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4" name="Прямоугольник 3"/>
          <p:cNvSpPr/>
          <p:nvPr/>
        </p:nvSpPr>
        <p:spPr>
          <a:xfrm>
            <a:off x="6914958" y="1216725"/>
            <a:ext cx="459518" cy="461665"/>
          </a:xfrm>
          <a:prstGeom prst="rect">
            <a:avLst/>
          </a:prstGeom>
        </p:spPr>
        <p:txBody>
          <a:bodyPr wrap="square">
            <a:spAutoFit/>
          </a:bodyPr>
          <a:lstStyle/>
          <a:p>
            <a:pPr algn="ctr"/>
            <a:r>
              <a:rPr lang="ru-RU" sz="2400" dirty="0" smtClean="0">
                <a:ln w="18415" cmpd="sng">
                  <a:solidFill>
                    <a:schemeClr val="tx1"/>
                  </a:solidFill>
                  <a:prstDash val="solid"/>
                </a:ln>
                <a:solidFill>
                  <a:srgbClr val="FFFFFF"/>
                </a:solidFill>
                <a:effectLst>
                  <a:outerShdw blurRad="63500" dir="3600000" algn="tl" rotWithShape="0">
                    <a:srgbClr val="000000">
                      <a:alpha val="70000"/>
                    </a:srgbClr>
                  </a:outerShdw>
                </a:effectLst>
              </a:rPr>
              <a:t>3</a:t>
            </a:r>
            <a:endParaRPr lang="ru-RU" sz="2400" dirty="0">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14" name="TextBox 13"/>
          <p:cNvSpPr txBox="1"/>
          <p:nvPr/>
        </p:nvSpPr>
        <p:spPr>
          <a:xfrm>
            <a:off x="539825" y="6516613"/>
            <a:ext cx="6900863" cy="276999"/>
          </a:xfrm>
          <a:prstGeom prst="rect">
            <a:avLst/>
          </a:prstGeom>
          <a:noFill/>
        </p:spPr>
        <p:txBody>
          <a:bodyPr wrap="none" rtlCol="0">
            <a:spAutoFit/>
          </a:bodyPr>
          <a:lstStyle/>
          <a:p>
            <a:r>
              <a:rPr lang="ru-RU" sz="1200" dirty="0"/>
              <a:t>Цветом выделены объекты и мероприятия, требующие согласования с отраслевыми органами власти</a:t>
            </a:r>
          </a:p>
        </p:txBody>
      </p:sp>
      <p:sp>
        <p:nvSpPr>
          <p:cNvPr id="16" name="Прямоугольник 15"/>
          <p:cNvSpPr/>
          <p:nvPr/>
        </p:nvSpPr>
        <p:spPr>
          <a:xfrm>
            <a:off x="179825" y="6530500"/>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467691" y="1116013"/>
            <a:ext cx="10945342" cy="4680520"/>
          </a:xfrm>
          <a:prstGeom prst="rect">
            <a:avLst/>
          </a:prstGeom>
        </p:spPr>
        <p:txBody>
          <a:bodyPr vert="horz" lIns="128499" tIns="64250" rIns="128499" bIns="64250" rtlCol="0" anchor="t" anchorCtr="0">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3500" dirty="0">
                <a:solidFill>
                  <a:schemeClr val="tx1">
                    <a:lumMod val="95000"/>
                    <a:lumOff val="5000"/>
                  </a:schemeClr>
                </a:solidFill>
                <a:latin typeface="+mn-lt"/>
                <a:ea typeface="Tahoma" panose="020B0604030504040204" pitchFamily="34" charset="0"/>
                <a:cs typeface="Tahoma" panose="020B0604030504040204" pitchFamily="34" charset="0"/>
              </a:rPr>
              <a:t>4</a:t>
            </a:r>
            <a:r>
              <a:rPr lang="ru-RU" sz="3500" dirty="0" smtClean="0">
                <a:solidFill>
                  <a:schemeClr val="tx1">
                    <a:lumMod val="95000"/>
                    <a:lumOff val="5000"/>
                  </a:schemeClr>
                </a:solidFill>
                <a:latin typeface="+mn-lt"/>
                <a:ea typeface="Tahoma" panose="020B0604030504040204" pitchFamily="34" charset="0"/>
                <a:cs typeface="Tahoma" panose="020B0604030504040204" pitchFamily="34" charset="0"/>
              </a:rPr>
              <a:t>.1 </a:t>
            </a:r>
            <a:r>
              <a:rPr lang="ru-RU" sz="3500" dirty="0">
                <a:solidFill>
                  <a:schemeClr val="tx1">
                    <a:lumMod val="95000"/>
                    <a:lumOff val="5000"/>
                  </a:schemeClr>
                </a:solidFill>
                <a:latin typeface="+mn-lt"/>
                <a:ea typeface="Tahoma" panose="020B0604030504040204" pitchFamily="34" charset="0"/>
                <a:cs typeface="Tahoma" panose="020B0604030504040204" pitchFamily="34" charset="0"/>
              </a:rPr>
              <a:t>Комплексный план финансирования проектов до 2030 </a:t>
            </a:r>
            <a:r>
              <a:rPr lang="ru-RU" sz="3500" dirty="0" smtClean="0">
                <a:solidFill>
                  <a:schemeClr val="tx1">
                    <a:lumMod val="95000"/>
                    <a:lumOff val="5000"/>
                  </a:schemeClr>
                </a:solidFill>
                <a:latin typeface="+mn-lt"/>
                <a:ea typeface="Tahoma" panose="020B0604030504040204" pitchFamily="34" charset="0"/>
                <a:cs typeface="Tahoma" panose="020B0604030504040204" pitchFamily="34" charset="0"/>
              </a:rPr>
              <a:t>года</a:t>
            </a:r>
          </a:p>
          <a:p>
            <a:pPr algn="l">
              <a:lnSpc>
                <a:spcPct val="150000"/>
              </a:lnSpc>
            </a:pPr>
            <a:r>
              <a:rPr lang="ru-RU" sz="3500" dirty="0" smtClean="0">
                <a:solidFill>
                  <a:schemeClr val="tx1">
                    <a:lumMod val="95000"/>
                    <a:lumOff val="5000"/>
                  </a:schemeClr>
                </a:solidFill>
                <a:latin typeface="+mn-lt"/>
                <a:ea typeface="Tahoma" panose="020B0604030504040204" pitchFamily="34" charset="0"/>
                <a:cs typeface="Tahoma" panose="020B0604030504040204" pitchFamily="34" charset="0"/>
              </a:rPr>
              <a:t>4.2 </a:t>
            </a:r>
            <a:r>
              <a:rPr lang="ru-RU" sz="3500" dirty="0" smtClean="0">
                <a:solidFill>
                  <a:schemeClr val="tx1">
                    <a:lumMod val="95000"/>
                    <a:lumOff val="5000"/>
                  </a:schemeClr>
                </a:solidFill>
                <a:ea typeface="Tahoma" panose="020B0604030504040204" pitchFamily="34" charset="0"/>
                <a:cs typeface="Tahoma" panose="020B0604030504040204" pitchFamily="34" charset="0"/>
              </a:rPr>
              <a:t>План участия в заявочных кампаниях для привлечения федерального финансирования</a:t>
            </a:r>
            <a:endParaRPr lang="ru-RU" sz="3500" dirty="0">
              <a:solidFill>
                <a:schemeClr val="tx1">
                  <a:lumMod val="95000"/>
                  <a:lumOff val="5000"/>
                </a:schemeClr>
              </a:solidFill>
              <a:ea typeface="Tahoma" panose="020B0604030504040204" pitchFamily="34" charset="0"/>
              <a:cs typeface="Tahoma" panose="020B0604030504040204" pitchFamily="34" charset="0"/>
            </a:endParaRPr>
          </a:p>
        </p:txBody>
      </p:sp>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21</a:t>
            </a:fld>
            <a:endParaRPr lang="ru-RU" sz="1100" dirty="0"/>
          </a:p>
        </p:txBody>
      </p:sp>
      <p:sp>
        <p:nvSpPr>
          <p:cNvPr id="6" name="Прямоугольник 5"/>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4</a:t>
            </a:r>
            <a:r>
              <a:rPr lang="ru-RU" sz="2800" b="1" dirty="0" smtClean="0">
                <a:solidFill>
                  <a:schemeClr val="tx1">
                    <a:lumMod val="95000"/>
                    <a:lumOff val="5000"/>
                  </a:schemeClr>
                </a:solidFill>
                <a:ea typeface="Tahoma" panose="020B0604030504040204" pitchFamily="34" charset="0"/>
                <a:cs typeface="Tahoma" panose="020B0604030504040204" pitchFamily="34" charset="0"/>
              </a:rPr>
              <a:t>. Механизм реализации</a:t>
            </a:r>
            <a:endParaRPr lang="ru-RU" sz="2800" b="1" dirty="0">
              <a:solidFill>
                <a:schemeClr val="tx1">
                  <a:lumMod val="95000"/>
                  <a:lumOff val="5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476837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4122418984"/>
              </p:ext>
            </p:extLst>
          </p:nvPr>
        </p:nvGraphicFramePr>
        <p:xfrm>
          <a:off x="179785" y="1404045"/>
          <a:ext cx="11557181" cy="3801976"/>
        </p:xfrm>
        <a:graphic>
          <a:graphicData uri="http://schemas.openxmlformats.org/drawingml/2006/table">
            <a:tbl>
              <a:tblPr/>
              <a:tblGrid>
                <a:gridCol w="1080120"/>
                <a:gridCol w="576064"/>
                <a:gridCol w="432048"/>
                <a:gridCol w="447849"/>
                <a:gridCol w="362297"/>
                <a:gridCol w="362297"/>
                <a:gridCol w="362297"/>
                <a:gridCol w="362297"/>
                <a:gridCol w="434757"/>
                <a:gridCol w="289838"/>
                <a:gridCol w="362297"/>
                <a:gridCol w="507216"/>
                <a:gridCol w="362297"/>
                <a:gridCol w="434757"/>
                <a:gridCol w="434757"/>
                <a:gridCol w="389612"/>
                <a:gridCol w="432048"/>
                <a:gridCol w="360040"/>
                <a:gridCol w="504056"/>
                <a:gridCol w="426955"/>
                <a:gridCol w="438881"/>
                <a:gridCol w="430308"/>
                <a:gridCol w="520599"/>
                <a:gridCol w="438881"/>
                <a:gridCol w="512026"/>
                <a:gridCol w="292587"/>
              </a:tblGrid>
              <a:tr h="261649">
                <a:tc rowSpan="3">
                  <a:txBody>
                    <a:bodyPr/>
                    <a:lstStyle/>
                    <a:p>
                      <a:pPr algn="ctr" fontAlgn="ctr"/>
                      <a:r>
                        <a:rPr lang="ru-RU" sz="1000" b="0" i="0" u="none" strike="noStrike" dirty="0" smtClean="0">
                          <a:solidFill>
                            <a:schemeClr val="tx1"/>
                          </a:solidFill>
                          <a:latin typeface="+mn-lt"/>
                        </a:rPr>
                        <a:t>Направление</a:t>
                      </a:r>
                      <a:endParaRPr lang="ru-RU" sz="1000" b="0" i="0" u="none" strike="noStrike" dirty="0">
                        <a:solidFill>
                          <a:schemeClr val="tx1"/>
                        </a:solidFill>
                        <a:latin typeface="+mn-lt"/>
                      </a:endParaRPr>
                    </a:p>
                  </a:txBody>
                  <a:tcPr marL="6769" marR="6769" marT="6587"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25">
                  <a:txBody>
                    <a:bodyPr/>
                    <a:lstStyle/>
                    <a:p>
                      <a:pPr marL="0" marR="0" indent="0" algn="ctr" defTabSz="945215"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mn-lt"/>
                        </a:rPr>
                        <a:t>Потребность в финансировании 2025-2030</a:t>
                      </a:r>
                      <a:r>
                        <a:rPr lang="ru-RU" sz="1000" b="0" i="0" u="none" strike="noStrike" baseline="0" dirty="0" smtClean="0">
                          <a:solidFill>
                            <a:schemeClr val="tx1"/>
                          </a:solidFill>
                          <a:latin typeface="+mn-lt"/>
                        </a:rPr>
                        <a:t> </a:t>
                      </a:r>
                      <a:r>
                        <a:rPr lang="ru-RU" sz="1000" b="0" i="0" u="none" strike="noStrike" baseline="0" dirty="0" err="1" smtClean="0">
                          <a:solidFill>
                            <a:schemeClr val="tx1"/>
                          </a:solidFill>
                          <a:latin typeface="+mn-lt"/>
                        </a:rPr>
                        <a:t>гг</a:t>
                      </a:r>
                      <a:r>
                        <a:rPr lang="ru-RU" sz="1000" b="0" i="0" u="none" strike="noStrike" baseline="0" dirty="0" smtClean="0">
                          <a:solidFill>
                            <a:schemeClr val="tx1"/>
                          </a:solidFill>
                          <a:latin typeface="+mn-lt"/>
                        </a:rPr>
                        <a:t>, млн.руб.</a:t>
                      </a:r>
                      <a:r>
                        <a:rPr lang="ru-RU" sz="1000" b="0" i="0" u="none" strike="noStrike" dirty="0" smtClean="0">
                          <a:solidFill>
                            <a:schemeClr val="tx1"/>
                          </a:solidFill>
                          <a:latin typeface="+mn-lt"/>
                        </a:rPr>
                        <a:t> </a:t>
                      </a:r>
                    </a:p>
                  </a:txBody>
                  <a:tcPr marL="6769" marR="6769" marT="6587"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fontAlgn="ctr"/>
                      <a:endParaRPr lang="ru-RU" sz="1000" b="1" i="0" u="none" strike="noStrike" dirty="0">
                        <a:solidFill>
                          <a:srgbClr val="000000"/>
                        </a:solidFill>
                        <a:latin typeface="Calibri"/>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ctr" fontAlgn="ctr"/>
                      <a:endParaRPr lang="ru-RU" sz="1000" b="1" i="0" u="none" strike="noStrike" dirty="0">
                        <a:solidFill>
                          <a:srgbClr val="000000"/>
                        </a:solidFill>
                        <a:latin typeface="Calibri"/>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ctr" fontAlgn="ctr"/>
                      <a:endParaRPr lang="ru-RU" sz="1000" b="1" i="0" u="none" strike="noStrike" dirty="0">
                        <a:solidFill>
                          <a:srgbClr val="000000"/>
                        </a:solidFill>
                        <a:latin typeface="Calibri"/>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ctr" latinLnBrk="0" hangingPunct="1">
                        <a:lnSpc>
                          <a:spcPct val="100000"/>
                        </a:lnSpc>
                        <a:spcBef>
                          <a:spcPts val="0"/>
                        </a:spcBef>
                        <a:spcAft>
                          <a:spcPts val="0"/>
                        </a:spcAft>
                        <a:buClrTx/>
                        <a:buSzTx/>
                        <a:buFontTx/>
                        <a:buNone/>
                        <a:tabLst/>
                        <a:defRPr/>
                      </a:pPr>
                      <a:endParaRPr lang="ru-RU" sz="1100" b="1" i="0" u="none" strike="noStrike" dirty="0" smtClean="0">
                        <a:solidFill>
                          <a:srgbClr val="000000"/>
                        </a:solidFill>
                        <a:latin typeface="+mn-lt"/>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ctr" fontAlgn="ctr"/>
                      <a:endParaRPr lang="ru-RU" sz="1000" b="1" i="0" u="none" strike="noStrike" dirty="0">
                        <a:solidFill>
                          <a:srgbClr val="000000"/>
                        </a:solidFill>
                        <a:latin typeface="Calibri"/>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ctr" fontAlgn="ctr"/>
                      <a:endParaRPr lang="ru-RU" sz="1000" b="1" i="0" u="none" strike="noStrike" dirty="0">
                        <a:solidFill>
                          <a:srgbClr val="000000"/>
                        </a:solidFill>
                        <a:latin typeface="Calibri"/>
                      </a:endParaRPr>
                    </a:p>
                  </a:txBody>
                  <a:tcPr marL="6934" marR="6934" marT="6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168299">
                <a:tc vMerge="1">
                  <a:txBody>
                    <a:bodyPr/>
                    <a:lstStyle/>
                    <a:p>
                      <a:pPr algn="l" fontAlgn="ctr"/>
                      <a:endParaRPr lang="ru-RU" sz="800" b="1"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dirty="0" smtClean="0">
                          <a:solidFill>
                            <a:schemeClr val="tx1"/>
                          </a:solidFill>
                          <a:latin typeface="+mn-lt"/>
                        </a:rPr>
                        <a:t>Всего</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4">
                  <a:txBody>
                    <a:bodyPr/>
                    <a:lstStyle/>
                    <a:p>
                      <a:pPr algn="ctr" fontAlgn="ctr"/>
                      <a:r>
                        <a:rPr lang="ru-RU" sz="1000" b="0" i="0" u="none" strike="noStrike" dirty="0" smtClean="0">
                          <a:solidFill>
                            <a:schemeClr val="tx1"/>
                          </a:solidFill>
                          <a:latin typeface="+mn-lt"/>
                        </a:rPr>
                        <a:t>2025</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ru-RU" sz="1000" b="0" i="0" u="none" strike="noStrike" dirty="0" smtClean="0">
                          <a:solidFill>
                            <a:schemeClr val="tx1"/>
                          </a:solidFill>
                          <a:latin typeface="+mn-lt"/>
                        </a:rPr>
                        <a:t>2026</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ru-RU" sz="1000" b="0" i="0" u="none" strike="noStrike" dirty="0" smtClean="0">
                          <a:solidFill>
                            <a:schemeClr val="tx1"/>
                          </a:solidFill>
                          <a:latin typeface="+mn-lt"/>
                        </a:rPr>
                        <a:t>2027</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ctr"/>
                      <a:r>
                        <a:rPr lang="ru-RU" sz="1000" b="0" i="0" u="none" strike="noStrike" dirty="0" smtClean="0">
                          <a:solidFill>
                            <a:schemeClr val="tx1"/>
                          </a:solidFill>
                          <a:latin typeface="+mn-lt"/>
                        </a:rPr>
                        <a:t>2028</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ctr"/>
                      <a:r>
                        <a:rPr lang="ru-RU" sz="1000" b="0" i="0" u="none" strike="noStrike" dirty="0" smtClean="0">
                          <a:solidFill>
                            <a:schemeClr val="tx1"/>
                          </a:solidFill>
                          <a:latin typeface="+mn-lt"/>
                        </a:rPr>
                        <a:t>2029</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ctr"/>
                      <a:r>
                        <a:rPr lang="ru-RU" sz="1000" b="0" i="0" u="none" strike="noStrike" dirty="0" smtClean="0">
                          <a:solidFill>
                            <a:schemeClr val="tx1"/>
                          </a:solidFill>
                          <a:latin typeface="+mn-lt"/>
                        </a:rPr>
                        <a:t>2030</a:t>
                      </a:r>
                      <a:endParaRPr lang="ru-RU" sz="1000" b="0" i="0" u="none" strike="noStrike" dirty="0">
                        <a:solidFill>
                          <a:schemeClr val="tx1"/>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242128">
                <a:tc vMerge="1">
                  <a:txBody>
                    <a:bodyPr/>
                    <a:lstStyle/>
                    <a:p>
                      <a:pPr marL="0" marR="0" indent="0" algn="l" defTabSz="945215" rtl="0" eaLnBrk="1" fontAlgn="ctr" latinLnBrk="0" hangingPunct="1">
                        <a:lnSpc>
                          <a:spcPct val="100000"/>
                        </a:lnSpc>
                        <a:spcBef>
                          <a:spcPts val="0"/>
                        </a:spcBef>
                        <a:spcAft>
                          <a:spcPts val="0"/>
                        </a:spcAft>
                        <a:buClrTx/>
                        <a:buSzTx/>
                        <a:buFontTx/>
                        <a:buNone/>
                        <a:tabLst/>
                        <a:defRPr/>
                      </a:pPr>
                      <a:endParaRPr lang="ru-RU" sz="11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marL="0" algn="ctr" defTabSz="945215" rtl="0" eaLnBrk="1" fontAlgn="ctr" latinLnBrk="0" hangingPunct="1"/>
                      <a:endParaRPr lang="ru-RU" sz="1100" b="0" i="0" u="none" strike="noStrike" kern="1200" dirty="0">
                        <a:solidFill>
                          <a:srgbClr val="000000"/>
                        </a:solidFill>
                        <a:latin typeface="Calibri"/>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ФБ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РБ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МБ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algn="ctr" defTabSz="945215" rtl="0" eaLnBrk="1" fontAlgn="ctr" latinLnBrk="0" hangingPunct="1"/>
                      <a:r>
                        <a:rPr lang="ru-RU" sz="1000" b="0" i="0" u="none" strike="noStrike" kern="1200" dirty="0" smtClean="0">
                          <a:solidFill>
                            <a:schemeClr val="tx1"/>
                          </a:solidFill>
                          <a:latin typeface="+mn-lt"/>
                          <a:ea typeface="+mn-ea"/>
                          <a:cs typeface="+mn-cs"/>
                        </a:rPr>
                        <a:t>ВНБ</a:t>
                      </a:r>
                      <a:endParaRPr lang="ru-RU" sz="1000" b="0" i="0" u="none" strike="noStrike" kern="1200" dirty="0">
                        <a:solidFill>
                          <a:schemeClr val="tx1"/>
                        </a:solidFill>
                        <a:latin typeface="+mn-lt"/>
                        <a:ea typeface="+mn-ea"/>
                        <a:cs typeface="+mn-cs"/>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624068">
                <a:tc>
                  <a:txBody>
                    <a:bodyPr/>
                    <a:lstStyle/>
                    <a:p>
                      <a:pPr marL="0" marR="0" indent="0" algn="l" defTabSz="945215"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latin typeface="+mn-lt"/>
                        </a:rPr>
                        <a:t>1. Образование</a:t>
                      </a:r>
                      <a:endParaRPr lang="ru-RU" sz="1000" b="0" i="0" u="none" strike="noStrike" dirty="0">
                        <a:solidFill>
                          <a:srgbClr val="000000"/>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219,01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64,92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2,71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1,38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37,58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20,24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1,18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41,41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smtClean="0">
                          <a:solidFill>
                            <a:srgbClr val="000000"/>
                          </a:solidFill>
                          <a:effectLst/>
                          <a:latin typeface="Calibri"/>
                        </a:rPr>
                        <a:t>48,29</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1,3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432048">
                <a:tc>
                  <a:txBody>
                    <a:bodyPr/>
                    <a:lstStyle/>
                    <a:p>
                      <a:pPr marL="0" marR="0" indent="0" algn="l" defTabSz="945215"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latin typeface="+mn-lt"/>
                        </a:rPr>
                        <a:t>2. Культура</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160,5</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11,03</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3,67</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a:solidFill>
                            <a:srgbClr val="000000"/>
                          </a:solidFill>
                          <a:effectLst/>
                          <a:latin typeface="Calibri"/>
                        </a:rPr>
                        <a:t>0,3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91,00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49,00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mn-lt"/>
                        </a:rPr>
                        <a:t>2,35</a:t>
                      </a:r>
                      <a:endParaRPr lang="ru-RU" sz="1100" b="0" i="0" u="none" strike="noStrike" dirty="0">
                        <a:solidFill>
                          <a:srgbClr val="000000"/>
                        </a:solidFill>
                        <a:effectLst/>
                        <a:latin typeface="+mn-lt"/>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3,04</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smtClean="0">
                          <a:solidFill>
                            <a:srgbClr val="000000"/>
                          </a:solidFill>
                          <a:effectLst/>
                          <a:latin typeface="Calibri"/>
                        </a:rPr>
                        <a:t>0,11</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rtl="0" fontAlgn="b"/>
                      <a:r>
                        <a:rPr lang="ru-RU" sz="1100" b="0" i="0" u="none" strike="noStrike" dirty="0">
                          <a:solidFill>
                            <a:srgbClr val="000000"/>
                          </a:solidFill>
                          <a:effectLst/>
                          <a:latin typeface="Calibri"/>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360040">
                <a:tc>
                  <a:txBody>
                    <a:bodyPr/>
                    <a:lstStyle/>
                    <a:p>
                      <a:pPr algn="l" fontAlgn="ctr"/>
                      <a:r>
                        <a:rPr lang="ru-RU" sz="1000" b="0" i="0" u="none" strike="noStrike" dirty="0" smtClean="0">
                          <a:solidFill>
                            <a:srgbClr val="000000"/>
                          </a:solidFill>
                          <a:latin typeface="+mn-lt"/>
                        </a:rPr>
                        <a:t>3. Спорт</a:t>
                      </a:r>
                      <a:endParaRPr lang="ru-RU" sz="1000" b="0" i="0" u="none" strike="noStrike" dirty="0">
                        <a:solidFill>
                          <a:srgbClr val="000000"/>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84,74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70,32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2,93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a:solidFill>
                            <a:srgbClr val="000000"/>
                          </a:solidFill>
                          <a:effectLst/>
                          <a:latin typeface="Calibri"/>
                        </a:rPr>
                        <a:t>1,49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10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576352">
                <a:tc>
                  <a:txBody>
                    <a:bodyPr/>
                    <a:lstStyle/>
                    <a:p>
                      <a:pPr algn="l" fontAlgn="b"/>
                      <a:r>
                        <a:rPr lang="ru-RU" sz="1100" b="0" i="0" u="none" strike="noStrike" dirty="0" smtClean="0">
                          <a:solidFill>
                            <a:srgbClr val="000000"/>
                          </a:solidFill>
                          <a:effectLst/>
                          <a:latin typeface="Calibri"/>
                        </a:rPr>
                        <a:t>4. Дорожная </a:t>
                      </a:r>
                      <a:r>
                        <a:rPr lang="ru-RU" sz="1100" b="0" i="0" u="none" strike="noStrike" dirty="0">
                          <a:solidFill>
                            <a:srgbClr val="000000"/>
                          </a:solidFill>
                          <a:effectLst/>
                          <a:latin typeface="Calibri"/>
                        </a:rPr>
                        <a:t>инфраструктура</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1931,06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308,22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12,84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21,72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11,70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0,68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329,27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smtClean="0">
                          <a:solidFill>
                            <a:srgbClr val="000000"/>
                          </a:solidFill>
                          <a:effectLst/>
                          <a:latin typeface="Calibri"/>
                        </a:rPr>
                        <a:t>177,3</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0,92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351,75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189,41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0,84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341,82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184,06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0,53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576064">
                <a:tc>
                  <a:txBody>
                    <a:bodyPr/>
                    <a:lstStyle/>
                    <a:p>
                      <a:pPr algn="l" fontAlgn="b"/>
                      <a:r>
                        <a:rPr lang="ru-RU" sz="1100" b="0" i="0" u="none" strike="noStrike" dirty="0" smtClean="0">
                          <a:solidFill>
                            <a:srgbClr val="000000"/>
                          </a:solidFill>
                          <a:effectLst/>
                          <a:latin typeface="Calibri"/>
                        </a:rPr>
                        <a:t>5. Коммунальная </a:t>
                      </a:r>
                      <a:r>
                        <a:rPr lang="ru-RU" sz="1100" b="0" i="0" u="none" strike="noStrike" dirty="0">
                          <a:solidFill>
                            <a:srgbClr val="000000"/>
                          </a:solidFill>
                          <a:effectLst/>
                          <a:latin typeface="Calibri"/>
                        </a:rPr>
                        <a:t>инфраструктура</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802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388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389,94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12,06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561328">
                <a:tc>
                  <a:txBody>
                    <a:bodyPr/>
                    <a:lstStyle/>
                    <a:p>
                      <a:pPr algn="l" fontAlgn="ctr"/>
                      <a:r>
                        <a:rPr lang="ru-RU" sz="1000" b="0" i="0" u="none" strike="noStrike" dirty="0" smtClean="0">
                          <a:solidFill>
                            <a:srgbClr val="000000"/>
                          </a:solidFill>
                          <a:latin typeface="+mn-lt"/>
                        </a:rPr>
                        <a:t>6. Благоустройство</a:t>
                      </a:r>
                      <a:endParaRPr lang="ru-RU" sz="1000" b="0" i="0" u="none" strike="noStrike" dirty="0">
                        <a:solidFill>
                          <a:srgbClr val="000000"/>
                        </a:solidFill>
                        <a:latin typeface="+mn-lt"/>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417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39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129,6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44,4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a:solidFill>
                            <a:srgbClr val="000000"/>
                          </a:solidFill>
                          <a:effectLst/>
                          <a:latin typeface="Calibri"/>
                        </a:rPr>
                        <a:t>15,0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129,6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44,4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b"/>
                      <a:r>
                        <a:rPr lang="ru-RU" sz="1100" b="0" i="0" u="none" strike="noStrike" dirty="0">
                          <a:solidFill>
                            <a:srgbClr val="000000"/>
                          </a:solidFill>
                          <a:effectLst/>
                          <a:latin typeface="Calibri"/>
                        </a:rPr>
                        <a:t>15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800" b="0" i="0" u="none" strike="noStrike" dirty="0">
                          <a:solidFill>
                            <a:srgbClr val="000000"/>
                          </a:solidFill>
                          <a:effectLst/>
                          <a:latin typeface="Arial"/>
                        </a:rPr>
                        <a:t> </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bl>
          </a:graphicData>
        </a:graphic>
      </p:graphicFrame>
      <p:sp>
        <p:nvSpPr>
          <p:cNvPr id="7"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22</a:t>
            </a:fld>
            <a:endParaRPr lang="ru-RU" sz="1100" dirty="0"/>
          </a:p>
        </p:txBody>
      </p:sp>
      <p:sp>
        <p:nvSpPr>
          <p:cNvPr id="8" name="Прямоугольник 7"/>
          <p:cNvSpPr/>
          <p:nvPr/>
        </p:nvSpPr>
        <p:spPr>
          <a:xfrm>
            <a:off x="0" y="0"/>
            <a:ext cx="11880850" cy="683965"/>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4</a:t>
            </a:r>
            <a:r>
              <a:rPr lang="ru-RU" sz="2800" b="1" dirty="0" smtClean="0">
                <a:solidFill>
                  <a:schemeClr val="tx1">
                    <a:lumMod val="95000"/>
                    <a:lumOff val="5000"/>
                  </a:schemeClr>
                </a:solidFill>
                <a:ea typeface="Tahoma" panose="020B0604030504040204" pitchFamily="34" charset="0"/>
                <a:cs typeface="Tahoma" panose="020B0604030504040204" pitchFamily="34" charset="0"/>
              </a:rPr>
              <a:t>.1. Комплексный план финансирования проектов до 2030 года</a:t>
            </a:r>
            <a:endParaRPr lang="ru-RU" sz="2800" b="1" dirty="0">
              <a:solidFill>
                <a:schemeClr val="tx1">
                  <a:lumMod val="95000"/>
                  <a:lumOff val="5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5612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23</a:t>
            </a:fld>
            <a:endParaRPr lang="ru-RU" sz="1100" dirty="0"/>
          </a:p>
        </p:txBody>
      </p:sp>
      <p:sp>
        <p:nvSpPr>
          <p:cNvPr id="8" name="Прямоугольник 7"/>
          <p:cNvSpPr/>
          <p:nvPr/>
        </p:nvSpPr>
        <p:spPr>
          <a:xfrm>
            <a:off x="0" y="0"/>
            <a:ext cx="11880850" cy="827981"/>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a:t>
            </a:r>
            <a:r>
              <a:rPr lang="ru-RU" sz="2800" b="1" dirty="0" smtClean="0">
                <a:solidFill>
                  <a:schemeClr val="tx1">
                    <a:lumMod val="95000"/>
                    <a:lumOff val="5000"/>
                  </a:schemeClr>
                </a:solidFill>
                <a:ea typeface="Tahoma" panose="020B0604030504040204" pitchFamily="34" charset="0"/>
                <a:cs typeface="Tahoma" panose="020B0604030504040204" pitchFamily="34" charset="0"/>
              </a:rPr>
              <a:t>4.2. </a:t>
            </a:r>
            <a:r>
              <a:rPr lang="ru-RU" sz="2800" b="1" dirty="0">
                <a:solidFill>
                  <a:schemeClr val="tx1">
                    <a:lumMod val="95000"/>
                    <a:lumOff val="5000"/>
                  </a:schemeClr>
                </a:solidFill>
                <a:ea typeface="Tahoma" panose="020B0604030504040204" pitchFamily="34" charset="0"/>
                <a:cs typeface="Tahoma" panose="020B0604030504040204" pitchFamily="34" charset="0"/>
              </a:rPr>
              <a:t>План участия в заявочных кампаниях для привлечения федерального финансирования</a:t>
            </a:r>
          </a:p>
        </p:txBody>
      </p:sp>
      <p:graphicFrame>
        <p:nvGraphicFramePr>
          <p:cNvPr id="4" name="Таблица 3"/>
          <p:cNvGraphicFramePr>
            <a:graphicFrameLocks noGrp="1"/>
          </p:cNvGraphicFramePr>
          <p:nvPr>
            <p:extLst>
              <p:ext uri="{D42A27DB-BD31-4B8C-83A1-F6EECF244321}">
                <p14:modId xmlns:p14="http://schemas.microsoft.com/office/powerpoint/2010/main" val="2968579136"/>
              </p:ext>
            </p:extLst>
          </p:nvPr>
        </p:nvGraphicFramePr>
        <p:xfrm>
          <a:off x="179785" y="1476053"/>
          <a:ext cx="11557175" cy="4532078"/>
        </p:xfrm>
        <a:graphic>
          <a:graphicData uri="http://schemas.openxmlformats.org/drawingml/2006/table">
            <a:tbl>
              <a:tblPr/>
              <a:tblGrid>
                <a:gridCol w="314641"/>
                <a:gridCol w="6552728"/>
                <a:gridCol w="1008112"/>
                <a:gridCol w="2421663"/>
                <a:gridCol w="1260031"/>
              </a:tblGrid>
              <a:tr h="459245">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Наименование</a:t>
                      </a:r>
                      <a:r>
                        <a:rPr lang="ru-RU" sz="1100" b="1" baseline="0" dirty="0" smtClean="0">
                          <a:solidFill>
                            <a:schemeClr val="tx1"/>
                          </a:solidFill>
                          <a:latin typeface="+mn-lt"/>
                          <a:ea typeface="Times New Roman"/>
                          <a:cs typeface="Times New Roman"/>
                        </a:rPr>
                        <a:t> государственной программы РФ</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Дата подачи заявки </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Объем запрашиваемых</a:t>
                      </a:r>
                      <a:r>
                        <a:rPr lang="ru-RU" sz="1100" b="1" baseline="0" dirty="0" smtClean="0">
                          <a:solidFill>
                            <a:schemeClr val="tx1"/>
                          </a:solidFill>
                          <a:latin typeface="+mn-lt"/>
                          <a:ea typeface="Times New Roman"/>
                          <a:cs typeface="Times New Roman"/>
                        </a:rPr>
                        <a:t> федеральных средств, </a:t>
                      </a:r>
                      <a:r>
                        <a:rPr lang="ru-RU" sz="1100" b="1" baseline="0" dirty="0" err="1" smtClean="0">
                          <a:solidFill>
                            <a:schemeClr val="tx1"/>
                          </a:solidFill>
                          <a:latin typeface="+mn-lt"/>
                          <a:ea typeface="Times New Roman"/>
                          <a:cs typeface="Times New Roman"/>
                        </a:rPr>
                        <a:t>млн.руб</a:t>
                      </a:r>
                      <a:r>
                        <a:rPr lang="ru-RU" sz="1100" b="1" baseline="0"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Год</a:t>
                      </a:r>
                      <a:r>
                        <a:rPr lang="ru-RU" sz="1100" b="1" baseline="0" dirty="0" smtClean="0">
                          <a:solidFill>
                            <a:schemeClr val="tx1"/>
                          </a:solidFill>
                          <a:latin typeface="+mn-lt"/>
                          <a:ea typeface="Times New Roman"/>
                          <a:cs typeface="Times New Roman"/>
                        </a:rPr>
                        <a:t> начала финансирования</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r>
              <a:tr h="288279">
                <a:tc>
                  <a:txBody>
                    <a:bodyPr/>
                    <a:lstStyle/>
                    <a:p>
                      <a:pPr marL="0" indent="0" algn="ctr" defTabSz="945215" rtl="0" eaLnBrk="1" fontAlgn="ctr"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r>
                        <a:rPr lang="ru-RU" sz="1100" kern="1200" dirty="0" smtClean="0">
                          <a:solidFill>
                            <a:schemeClr val="tx1"/>
                          </a:solidFill>
                          <a:latin typeface="+mn-lt"/>
                          <a:ea typeface="Times New Roman"/>
                          <a:cs typeface="Times New Roman"/>
                        </a:rPr>
                        <a:t>ГП «Развитие физической культуры и спорта РФ»</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l"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l"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201008">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1. </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kern="1200" dirty="0" smtClean="0">
                          <a:solidFill>
                            <a:schemeClr val="tx1"/>
                          </a:solidFill>
                          <a:latin typeface="+mn-lt"/>
                          <a:ea typeface="Times New Roman"/>
                          <a:cs typeface="Times New Roman"/>
                        </a:rPr>
                        <a:t>«Модульный спортивный комплекс»</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15000"/>
                        </a:lnSpc>
                        <a:spcAft>
                          <a:spcPts val="1000"/>
                        </a:spcAft>
                      </a:pPr>
                      <a:r>
                        <a:rPr lang="en-US" sz="1100" kern="1200" dirty="0" smtClean="0">
                          <a:solidFill>
                            <a:schemeClr val="tx1"/>
                          </a:solidFill>
                          <a:latin typeface="+mn-lt"/>
                          <a:ea typeface="Times New Roman"/>
                          <a:cs typeface="Times New Roman"/>
                        </a:rPr>
                        <a:t>02</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05</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2024</a:t>
                      </a: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70,32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93004">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1.1. </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kern="1200" dirty="0" smtClean="0">
                          <a:solidFill>
                            <a:schemeClr val="tx1"/>
                          </a:solidFill>
                          <a:latin typeface="+mn-lt"/>
                          <a:ea typeface="Times New Roman"/>
                          <a:cs typeface="Times New Roman"/>
                        </a:rPr>
                        <a:t>«Строительство модульного  спортивного комплекса. Адрес: 162251, РФ, Вологодская обл. город </a:t>
                      </a:r>
                      <a:r>
                        <a:rPr lang="ru-RU" sz="1100" kern="1200" dirty="0" err="1" smtClean="0">
                          <a:solidFill>
                            <a:schemeClr val="tx1"/>
                          </a:solidFill>
                          <a:latin typeface="+mn-lt"/>
                          <a:ea typeface="Times New Roman"/>
                          <a:cs typeface="Times New Roman"/>
                        </a:rPr>
                        <a:t>Харовск</a:t>
                      </a:r>
                      <a:r>
                        <a:rPr lang="ru-RU" sz="1100" kern="1200" dirty="0" smtClean="0">
                          <a:solidFill>
                            <a:schemeClr val="tx1"/>
                          </a:solidFill>
                          <a:latin typeface="+mn-lt"/>
                          <a:ea typeface="Times New Roman"/>
                          <a:cs typeface="Times New Roman"/>
                        </a:rPr>
                        <a:t> ул. Клубная дом 18»</a:t>
                      </a:r>
                      <a:endParaRPr lang="en-US"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01008">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 ГП «Развитие образования РФ»</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201008">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1. </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dirty="0" smtClean="0"/>
                        <a:t>МДОУ «Детский сад №4</a:t>
                      </a: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en-US" sz="1100" kern="1200" dirty="0" smtClean="0">
                          <a:solidFill>
                            <a:schemeClr val="tx1"/>
                          </a:solidFill>
                          <a:latin typeface="+mn-lt"/>
                          <a:ea typeface="Times New Roman"/>
                          <a:cs typeface="Times New Roman"/>
                        </a:rPr>
                        <a:t>02</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05</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2024</a:t>
                      </a: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29,97</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93004">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1.1. </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kern="1200" dirty="0" smtClean="0">
                          <a:solidFill>
                            <a:schemeClr val="tx1"/>
                          </a:solidFill>
                          <a:latin typeface="+mn-lt"/>
                          <a:ea typeface="Times New Roman"/>
                          <a:cs typeface="Times New Roman"/>
                        </a:rPr>
                        <a:t>«</a:t>
                      </a:r>
                      <a:r>
                        <a:rPr lang="ru-RU" sz="1100" dirty="0" smtClean="0"/>
                        <a:t>Капитальный ремонт здания МДОУ "Детский сад №4". Адрес: 162250, Вологодская область, г. </a:t>
                      </a:r>
                      <a:r>
                        <a:rPr lang="ru-RU" sz="1100" dirty="0" err="1" smtClean="0"/>
                        <a:t>Харовск</a:t>
                      </a:r>
                      <a:r>
                        <a:rPr lang="ru-RU" sz="1100" dirty="0" smtClean="0"/>
                        <a:t>, ул. Ворошилова д.11</a:t>
                      </a: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01008">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dirty="0" smtClean="0"/>
                        <a:t>МБДОУ «</a:t>
                      </a:r>
                      <a:r>
                        <a:rPr lang="ru-RU" sz="1100" dirty="0" err="1" smtClean="0"/>
                        <a:t>Харовская</a:t>
                      </a:r>
                      <a:r>
                        <a:rPr lang="ru-RU" sz="1100" dirty="0" smtClean="0"/>
                        <a:t> спортивная школа»</a:t>
                      </a:r>
                      <a:endParaRPr lang="ru-RU" sz="1100" dirty="0"/>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en-US" sz="1100" kern="1200" dirty="0" smtClean="0">
                          <a:solidFill>
                            <a:schemeClr val="tx1"/>
                          </a:solidFill>
                          <a:latin typeface="+mn-lt"/>
                          <a:ea typeface="Times New Roman"/>
                          <a:cs typeface="Times New Roman"/>
                        </a:rPr>
                        <a:t>02</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05</a:t>
                      </a:r>
                      <a:r>
                        <a:rPr lang="ru-RU" sz="1100" kern="1200" dirty="0" smtClean="0">
                          <a:solidFill>
                            <a:schemeClr val="tx1"/>
                          </a:solidFill>
                          <a:latin typeface="+mn-lt"/>
                          <a:ea typeface="Times New Roman"/>
                          <a:cs typeface="Times New Roman"/>
                        </a:rPr>
                        <a:t>.</a:t>
                      </a:r>
                      <a:r>
                        <a:rPr lang="en-US" sz="1100" kern="1200" dirty="0" smtClean="0">
                          <a:solidFill>
                            <a:schemeClr val="tx1"/>
                          </a:solidFill>
                          <a:latin typeface="+mn-lt"/>
                          <a:ea typeface="Times New Roman"/>
                          <a:cs typeface="Times New Roman"/>
                        </a:rPr>
                        <a:t>2024</a:t>
                      </a: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34,95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81748">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kern="1200" dirty="0" smtClean="0">
                          <a:solidFill>
                            <a:schemeClr val="tx1"/>
                          </a:solidFill>
                          <a:latin typeface="+mn-lt"/>
                          <a:ea typeface="Times New Roman"/>
                          <a:cs typeface="Times New Roman"/>
                        </a:rPr>
                        <a:t>Капитальный ремонт здания МБДОУ "</a:t>
                      </a:r>
                      <a:r>
                        <a:rPr lang="ru-RU" sz="1100" kern="1200" dirty="0" err="1" smtClean="0">
                          <a:solidFill>
                            <a:schemeClr val="tx1"/>
                          </a:solidFill>
                          <a:latin typeface="+mn-lt"/>
                          <a:ea typeface="Times New Roman"/>
                          <a:cs typeface="Times New Roman"/>
                        </a:rPr>
                        <a:t>Харовская</a:t>
                      </a:r>
                      <a:r>
                        <a:rPr lang="ru-RU" sz="1100" kern="1200" dirty="0" smtClean="0">
                          <a:solidFill>
                            <a:schemeClr val="tx1"/>
                          </a:solidFill>
                          <a:latin typeface="+mn-lt"/>
                          <a:ea typeface="Times New Roman"/>
                          <a:cs typeface="Times New Roman"/>
                        </a:rPr>
                        <a:t> спортивная школа". Адрес: 162250, Вологодская область, </a:t>
                      </a:r>
                      <a:r>
                        <a:rPr lang="ru-RU" sz="1100" kern="1200" dirty="0" err="1" smtClean="0">
                          <a:solidFill>
                            <a:schemeClr val="tx1"/>
                          </a:solidFill>
                          <a:latin typeface="+mn-lt"/>
                          <a:ea typeface="Times New Roman"/>
                          <a:cs typeface="Times New Roman"/>
                        </a:rPr>
                        <a:t>Харовский</a:t>
                      </a:r>
                      <a:r>
                        <a:rPr lang="ru-RU" sz="1100" kern="1200" dirty="0" smtClean="0">
                          <a:solidFill>
                            <a:schemeClr val="tx1"/>
                          </a:solidFill>
                          <a:latin typeface="+mn-lt"/>
                          <a:ea typeface="Times New Roman"/>
                          <a:cs typeface="Times New Roman"/>
                        </a:rPr>
                        <a:t> район, г. </a:t>
                      </a:r>
                      <a:r>
                        <a:rPr lang="ru-RU" sz="1100" kern="1200" dirty="0" err="1" smtClean="0">
                          <a:solidFill>
                            <a:schemeClr val="tx1"/>
                          </a:solidFill>
                          <a:latin typeface="+mn-lt"/>
                          <a:ea typeface="Times New Roman"/>
                          <a:cs typeface="Times New Roman"/>
                        </a:rPr>
                        <a:t>Харовск</a:t>
                      </a:r>
                      <a:r>
                        <a:rPr lang="ru-RU" sz="1100" kern="1200" dirty="0" smtClean="0">
                          <a:solidFill>
                            <a:schemeClr val="tx1"/>
                          </a:solidFill>
                          <a:latin typeface="+mn-lt"/>
                          <a:ea typeface="Times New Roman"/>
                          <a:cs typeface="Times New Roman"/>
                        </a:rPr>
                        <a:t> ул. Молодежная д. 7а»</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01008">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kumimoji="0" lang="ru-RU" sz="1100" b="0" i="0" u="none" strike="noStrike" kern="1200" cap="none" spc="0" normalizeH="0" baseline="0" noProof="0" dirty="0" smtClean="0">
                          <a:ln>
                            <a:noFill/>
                          </a:ln>
                          <a:solidFill>
                            <a:prstClr val="black"/>
                          </a:solidFill>
                          <a:effectLst/>
                          <a:uLnTx/>
                          <a:uFillTx/>
                          <a:latin typeface="+mn-lt"/>
                          <a:ea typeface="Times New Roman"/>
                          <a:cs typeface="Times New Roman"/>
                        </a:rPr>
                        <a:t>Объекты инфраструктуры МБДОУ «Детский сад №7»</a:t>
                      </a: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mn-lt"/>
                        </a:rPr>
                        <a:t>41,41</a:t>
                      </a:r>
                      <a:endParaRPr lang="ru-RU" sz="1100" b="0" i="0" u="none" strike="noStrike" dirty="0">
                        <a:solidFill>
                          <a:srgbClr val="000000"/>
                        </a:solidFill>
                        <a:effectLst/>
                        <a:latin typeface="+mn-lt"/>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2027</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3907">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3.1.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dirty="0" smtClean="0">
                          <a:latin typeface="+mn-lt"/>
                        </a:rPr>
                        <a:t>Капитальный ремонт зданий МБДОУ "Детский сад №7". Адрес: 162250, Вологодская обл., г. </a:t>
                      </a:r>
                      <a:r>
                        <a:rPr lang="ru-RU" sz="1100" dirty="0" err="1" smtClean="0">
                          <a:latin typeface="+mn-lt"/>
                        </a:rPr>
                        <a:t>Харовск</a:t>
                      </a:r>
                      <a:r>
                        <a:rPr lang="ru-RU" sz="1100" dirty="0" smtClean="0">
                          <a:latin typeface="+mn-lt"/>
                        </a:rPr>
                        <a:t>, ул. Механизаторов, д. 14»</a:t>
                      </a:r>
                      <a:endParaRPr lang="ru-RU" sz="1100" dirty="0">
                        <a:latin typeface="+mn-lt"/>
                      </a:endParaRP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01008">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4.</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kumimoji="0" lang="ru-RU" sz="1100" b="0" i="0" u="none" strike="noStrike" kern="1200" cap="none" spc="0" normalizeH="0" baseline="0" noProof="0" dirty="0" smtClean="0">
                          <a:ln>
                            <a:noFill/>
                          </a:ln>
                          <a:solidFill>
                            <a:prstClr val="black"/>
                          </a:solidFill>
                          <a:effectLst/>
                          <a:uLnTx/>
                          <a:uFillTx/>
                          <a:latin typeface="+mn-lt"/>
                          <a:ea typeface="Times New Roman"/>
                          <a:cs typeface="Times New Roman"/>
                        </a:rPr>
                        <a:t>Объекты инфраструктуры МБДОУ «</a:t>
                      </a:r>
                      <a:r>
                        <a:rPr kumimoji="0" lang="ru-RU" sz="11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Харовский</a:t>
                      </a:r>
                      <a:r>
                        <a:rPr kumimoji="0" lang="ru-RU" sz="1100" b="0" i="0" u="none" strike="noStrike" kern="1200" cap="none" spc="0" normalizeH="0" baseline="0" noProof="0" dirty="0" smtClean="0">
                          <a:ln>
                            <a:noFill/>
                          </a:ln>
                          <a:solidFill>
                            <a:prstClr val="black"/>
                          </a:solidFill>
                          <a:effectLst/>
                          <a:uLnTx/>
                          <a:uFillTx/>
                          <a:latin typeface="+mn-lt"/>
                          <a:ea typeface="Times New Roman"/>
                          <a:cs typeface="Times New Roman"/>
                        </a:rPr>
                        <a:t> центр дополнительного образования»</a:t>
                      </a: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mn-lt"/>
                        </a:rPr>
                        <a:t>25,48</a:t>
                      </a:r>
                      <a:endParaRPr lang="ru-RU" sz="1100" b="0" i="0" u="none" strike="noStrike" dirty="0">
                        <a:solidFill>
                          <a:srgbClr val="000000"/>
                        </a:solidFill>
                        <a:effectLst/>
                        <a:latin typeface="+mn-lt"/>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2026</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3907">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4.2.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dirty="0" smtClean="0">
                          <a:latin typeface="+mn-lt"/>
                        </a:rPr>
                        <a:t>Капитальный ремонт здания МБДОУ "</a:t>
                      </a:r>
                      <a:r>
                        <a:rPr lang="ru-RU" sz="1100" dirty="0" err="1" smtClean="0">
                          <a:latin typeface="+mn-lt"/>
                        </a:rPr>
                        <a:t>Харовский</a:t>
                      </a:r>
                      <a:r>
                        <a:rPr lang="ru-RU" sz="1100" dirty="0" smtClean="0">
                          <a:latin typeface="+mn-lt"/>
                        </a:rPr>
                        <a:t> центр дополнительного образования". Адрес: 162250, Вологодская обл., г. </a:t>
                      </a:r>
                      <a:r>
                        <a:rPr lang="ru-RU" sz="1100" dirty="0" err="1" smtClean="0">
                          <a:latin typeface="+mn-lt"/>
                        </a:rPr>
                        <a:t>Харовск</a:t>
                      </a:r>
                      <a:r>
                        <a:rPr lang="ru-RU" sz="1100" dirty="0" smtClean="0">
                          <a:latin typeface="+mn-lt"/>
                        </a:rPr>
                        <a:t>, ул. Свободы, д. 12»</a:t>
                      </a: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8371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kumimoji="0" lang="ru-RU" sz="1100" b="0" i="0" u="none" strike="noStrike" kern="1200" cap="none" spc="0" normalizeH="0" baseline="0" noProof="0" dirty="0" smtClean="0">
                          <a:ln>
                            <a:noFill/>
                          </a:ln>
                          <a:solidFill>
                            <a:prstClr val="black"/>
                          </a:solidFill>
                          <a:effectLst/>
                          <a:uLnTx/>
                          <a:uFillTx/>
                          <a:latin typeface="+mn-lt"/>
                          <a:ea typeface="Times New Roman"/>
                          <a:cs typeface="Times New Roman"/>
                        </a:rPr>
                        <a:t>Объекты инфраструктуры </a:t>
                      </a:r>
                      <a:r>
                        <a:rPr lang="ru-RU" sz="1100" dirty="0" smtClean="0">
                          <a:latin typeface="+mn-lt"/>
                        </a:rPr>
                        <a:t>МБДОУ «</a:t>
                      </a:r>
                      <a:r>
                        <a:rPr kumimoji="0" lang="ru-RU" sz="1100" b="0" i="0" u="none" strike="noStrike" kern="1200" cap="none" spc="0" normalizeH="0" baseline="0" noProof="0" dirty="0" smtClean="0">
                          <a:ln>
                            <a:noFill/>
                          </a:ln>
                          <a:solidFill>
                            <a:schemeClr val="tx1"/>
                          </a:solidFill>
                          <a:effectLst/>
                          <a:uLnTx/>
                          <a:uFillTx/>
                          <a:latin typeface="+mn-lt"/>
                          <a:ea typeface="+mn-ea"/>
                          <a:cs typeface="+mn-cs"/>
                        </a:rPr>
                        <a:t>Д</a:t>
                      </a:r>
                      <a:r>
                        <a:rPr lang="ru-RU" sz="1100" dirty="0" err="1" smtClean="0">
                          <a:latin typeface="+mn-lt"/>
                        </a:rPr>
                        <a:t>етский</a:t>
                      </a:r>
                      <a:r>
                        <a:rPr lang="ru-RU" sz="1100" dirty="0" smtClean="0">
                          <a:latin typeface="+mn-lt"/>
                        </a:rPr>
                        <a:t> сад</a:t>
                      </a:r>
                      <a:r>
                        <a:rPr lang="ru-RU" sz="1100" baseline="0" dirty="0" smtClean="0">
                          <a:latin typeface="+mn-lt"/>
                        </a:rPr>
                        <a:t> </a:t>
                      </a:r>
                      <a:r>
                        <a:rPr lang="ru-RU" sz="1100" baseline="0" dirty="0" smtClean="0">
                          <a:solidFill>
                            <a:schemeClr val="tx1"/>
                          </a:solidFill>
                          <a:latin typeface="+mn-lt"/>
                        </a:rPr>
                        <a:t>№5»</a:t>
                      </a:r>
                      <a:endParaRPr lang="ru-RU" sz="1100" dirty="0">
                        <a:solidFill>
                          <a:schemeClr val="tx1"/>
                        </a:solidFill>
                      </a:endParaRP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mn-lt"/>
                        </a:rPr>
                        <a:t>12,10</a:t>
                      </a:r>
                      <a:endParaRPr lang="ru-RU" sz="1100" b="0" i="0" u="none" strike="noStrike" dirty="0">
                        <a:solidFill>
                          <a:srgbClr val="000000"/>
                        </a:solidFill>
                        <a:effectLst/>
                        <a:latin typeface="+mn-lt"/>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2026</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8371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5.1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«Капитальный ремонт здания детского сада по адресу 162251, Вологодская область, г. </a:t>
                      </a:r>
                      <a:r>
                        <a:rPr lang="ru-RU" sz="1100" kern="1200" baseline="0" dirty="0" err="1" smtClean="0">
                          <a:solidFill>
                            <a:schemeClr val="tx1"/>
                          </a:solidFill>
                          <a:latin typeface="+mn-lt"/>
                          <a:ea typeface="Times New Roman"/>
                          <a:cs typeface="Times New Roman"/>
                        </a:rPr>
                        <a:t>Харовск</a:t>
                      </a:r>
                      <a:r>
                        <a:rPr lang="ru-RU" sz="1100" kern="1200" baseline="0" dirty="0" smtClean="0">
                          <a:solidFill>
                            <a:schemeClr val="tx1"/>
                          </a:solidFill>
                          <a:latin typeface="+mn-lt"/>
                          <a:ea typeface="Times New Roman"/>
                          <a:cs typeface="Times New Roman"/>
                        </a:rPr>
                        <a:t>, ул. Клубная д.10 в целях перевода учащихся начальной школы из здания МБОУ "</a:t>
                      </a:r>
                      <a:r>
                        <a:rPr lang="ru-RU" sz="1100" kern="1200" baseline="0" dirty="0" err="1" smtClean="0">
                          <a:solidFill>
                            <a:schemeClr val="tx1"/>
                          </a:solidFill>
                          <a:latin typeface="+mn-lt"/>
                          <a:ea typeface="Times New Roman"/>
                          <a:cs typeface="Times New Roman"/>
                        </a:rPr>
                        <a:t>Харовская</a:t>
                      </a:r>
                      <a:r>
                        <a:rPr lang="ru-RU" sz="1100" kern="1200" baseline="0" dirty="0" smtClean="0">
                          <a:solidFill>
                            <a:schemeClr val="tx1"/>
                          </a:solidFill>
                          <a:latin typeface="+mn-lt"/>
                          <a:ea typeface="Times New Roman"/>
                          <a:cs typeface="Times New Roman"/>
                        </a:rPr>
                        <a:t> СОШ №2"</a:t>
                      </a:r>
                    </a:p>
                  </a:txBody>
                  <a:tcPr marL="36000" marR="36000" marT="0"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fontAlgn="ctr"/>
                      <a:endParaRPr lang="ru-RU" sz="1100" b="0" i="0" u="none" strike="noStrike" dirty="0">
                        <a:solidFill>
                          <a:srgbClr val="000000"/>
                        </a:solidFill>
                        <a:effectLst/>
                        <a:latin typeface="+mn-lt"/>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1267273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24</a:t>
            </a:fld>
            <a:endParaRPr lang="ru-RU" sz="1100" dirty="0"/>
          </a:p>
        </p:txBody>
      </p:sp>
      <p:sp>
        <p:nvSpPr>
          <p:cNvPr id="8" name="Прямоугольник 7"/>
          <p:cNvSpPr/>
          <p:nvPr/>
        </p:nvSpPr>
        <p:spPr>
          <a:xfrm>
            <a:off x="0" y="0"/>
            <a:ext cx="11880850" cy="827981"/>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a:t>
            </a:r>
            <a:r>
              <a:rPr lang="ru-RU" sz="2800" b="1" dirty="0" smtClean="0">
                <a:solidFill>
                  <a:schemeClr val="tx1">
                    <a:lumMod val="95000"/>
                    <a:lumOff val="5000"/>
                  </a:schemeClr>
                </a:solidFill>
                <a:ea typeface="Tahoma" panose="020B0604030504040204" pitchFamily="34" charset="0"/>
                <a:cs typeface="Tahoma" panose="020B0604030504040204" pitchFamily="34" charset="0"/>
              </a:rPr>
              <a:t>4.2. </a:t>
            </a:r>
            <a:r>
              <a:rPr lang="ru-RU" sz="2800" b="1" dirty="0">
                <a:solidFill>
                  <a:schemeClr val="tx1">
                    <a:lumMod val="95000"/>
                    <a:lumOff val="5000"/>
                  </a:schemeClr>
                </a:solidFill>
                <a:ea typeface="Tahoma" panose="020B0604030504040204" pitchFamily="34" charset="0"/>
                <a:cs typeface="Tahoma" panose="020B0604030504040204" pitchFamily="34" charset="0"/>
              </a:rPr>
              <a:t>План участия в заявочных кампаниях для привлечения федерального финансирования</a:t>
            </a:r>
          </a:p>
        </p:txBody>
      </p:sp>
      <p:graphicFrame>
        <p:nvGraphicFramePr>
          <p:cNvPr id="4" name="Таблица 3"/>
          <p:cNvGraphicFramePr>
            <a:graphicFrameLocks noGrp="1"/>
          </p:cNvGraphicFramePr>
          <p:nvPr>
            <p:extLst>
              <p:ext uri="{D42A27DB-BD31-4B8C-83A1-F6EECF244321}">
                <p14:modId xmlns:p14="http://schemas.microsoft.com/office/powerpoint/2010/main" val="3879579171"/>
              </p:ext>
            </p:extLst>
          </p:nvPr>
        </p:nvGraphicFramePr>
        <p:xfrm>
          <a:off x="179785" y="1692077"/>
          <a:ext cx="11557175" cy="2592287"/>
        </p:xfrm>
        <a:graphic>
          <a:graphicData uri="http://schemas.openxmlformats.org/drawingml/2006/table">
            <a:tbl>
              <a:tblPr/>
              <a:tblGrid>
                <a:gridCol w="314641"/>
                <a:gridCol w="6552728"/>
                <a:gridCol w="1008112"/>
                <a:gridCol w="2421663"/>
                <a:gridCol w="1260031"/>
              </a:tblGrid>
              <a:tr h="288279">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Наименование</a:t>
                      </a:r>
                      <a:r>
                        <a:rPr lang="ru-RU" sz="1100" b="1" baseline="0" dirty="0" smtClean="0">
                          <a:solidFill>
                            <a:schemeClr val="tx1"/>
                          </a:solidFill>
                          <a:latin typeface="+mn-lt"/>
                          <a:ea typeface="Times New Roman"/>
                          <a:cs typeface="Times New Roman"/>
                        </a:rPr>
                        <a:t> государственной программы РФ</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Дата подачи заявки </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Объем запрашиваемых</a:t>
                      </a:r>
                      <a:r>
                        <a:rPr lang="ru-RU" sz="1100" b="1" baseline="0" dirty="0" smtClean="0">
                          <a:solidFill>
                            <a:schemeClr val="tx1"/>
                          </a:solidFill>
                          <a:latin typeface="+mn-lt"/>
                          <a:ea typeface="Times New Roman"/>
                          <a:cs typeface="Times New Roman"/>
                        </a:rPr>
                        <a:t> федеральных средств, </a:t>
                      </a:r>
                      <a:r>
                        <a:rPr lang="ru-RU" sz="1100" b="1" baseline="0" dirty="0" err="1" smtClean="0">
                          <a:solidFill>
                            <a:schemeClr val="tx1"/>
                          </a:solidFill>
                          <a:latin typeface="+mn-lt"/>
                          <a:ea typeface="Times New Roman"/>
                          <a:cs typeface="Times New Roman"/>
                        </a:rPr>
                        <a:t>млн.руб</a:t>
                      </a:r>
                      <a:r>
                        <a:rPr lang="ru-RU" sz="1100" b="1" baseline="0"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Год</a:t>
                      </a:r>
                      <a:r>
                        <a:rPr lang="ru-RU" sz="1100" b="1" baseline="0" dirty="0" smtClean="0">
                          <a:solidFill>
                            <a:schemeClr val="tx1"/>
                          </a:solidFill>
                          <a:latin typeface="+mn-lt"/>
                          <a:ea typeface="Times New Roman"/>
                          <a:cs typeface="Times New Roman"/>
                        </a:rPr>
                        <a:t> начала финансирования</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288279">
                <a:tc>
                  <a:txBody>
                    <a:bodyPr/>
                    <a:lstStyle/>
                    <a:p>
                      <a:pPr marL="0" indent="0" algn="ctr"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l" defTabSz="1284989" rtl="0" eaLnBrk="1" fontAlgn="b" latinLnBrk="0" hangingPunct="1">
                        <a:lnSpc>
                          <a:spcPct val="100000"/>
                        </a:lnSpc>
                        <a:spcBef>
                          <a:spcPts val="0"/>
                        </a:spcBef>
                        <a:spcAft>
                          <a:spcPts val="0"/>
                        </a:spcAft>
                        <a:buClrTx/>
                        <a:buSzTx/>
                        <a:buFontTx/>
                        <a:buNone/>
                        <a:tabLst/>
                        <a:defRPr/>
                      </a:pPr>
                      <a:r>
                        <a:rPr lang="ru-RU" sz="1100" kern="1200" dirty="0" smtClean="0">
                          <a:solidFill>
                            <a:schemeClr val="tx1"/>
                          </a:solidFill>
                          <a:latin typeface="+mn-lt"/>
                          <a:ea typeface="Times New Roman"/>
                          <a:cs typeface="Times New Roman"/>
                        </a:rPr>
                        <a:t>ГП «Развитие</a:t>
                      </a:r>
                      <a:r>
                        <a:rPr lang="ru-RU" sz="1100" kern="1200" baseline="0" dirty="0" smtClean="0">
                          <a:solidFill>
                            <a:schemeClr val="tx1"/>
                          </a:solidFill>
                          <a:latin typeface="+mn-lt"/>
                          <a:ea typeface="Times New Roman"/>
                          <a:cs typeface="Times New Roman"/>
                        </a:rPr>
                        <a:t> культуры РФ»</a:t>
                      </a:r>
                      <a:endParaRPr lang="ru-RU" sz="1100" kern="1200" dirty="0" smtClean="0">
                        <a:solidFill>
                          <a:schemeClr val="tx1"/>
                        </a:solidFill>
                        <a:latin typeface="+mn-lt"/>
                        <a:ea typeface="Times New Roman"/>
                        <a:cs typeface="Times New Roman"/>
                      </a:endParaRPr>
                    </a:p>
                  </a:txBody>
                  <a:tcPr marL="9525" marR="9525" marT="9525"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34339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1284989" rtl="0" eaLnBrk="1" fontAlgn="b" latinLnBrk="0" hangingPunct="1">
                        <a:lnSpc>
                          <a:spcPct val="100000"/>
                        </a:lnSpc>
                        <a:spcBef>
                          <a:spcPts val="0"/>
                        </a:spcBef>
                        <a:spcAft>
                          <a:spcPts val="0"/>
                        </a:spcAft>
                        <a:buClrTx/>
                        <a:buSzTx/>
                        <a:buFontTx/>
                        <a:buNone/>
                        <a:tabLst/>
                        <a:defRPr/>
                      </a:pPr>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b="0" i="0" u="none" strike="noStrike" kern="1200" baseline="0" dirty="0" smtClean="0">
                          <a:solidFill>
                            <a:srgbClr val="000000"/>
                          </a:solidFill>
                          <a:effectLst/>
                          <a:latin typeface="+mn-lt"/>
                          <a:ea typeface="+mn-ea"/>
                          <a:cs typeface="+mn-cs"/>
                        </a:rPr>
                        <a:t>М</a:t>
                      </a:r>
                      <a:r>
                        <a:rPr lang="ru-RU" sz="1100" b="0" i="0" u="none" strike="noStrike" dirty="0" smtClean="0">
                          <a:solidFill>
                            <a:srgbClr val="000000"/>
                          </a:solidFill>
                          <a:effectLst/>
                          <a:latin typeface="+mn-lt"/>
                        </a:rPr>
                        <a:t>одельной библиотеки на базе </a:t>
                      </a:r>
                      <a:r>
                        <a:rPr lang="ru-RU" sz="1100" b="0" i="0" u="none" strike="noStrike" dirty="0" err="1" smtClean="0">
                          <a:solidFill>
                            <a:srgbClr val="000000"/>
                          </a:solidFill>
                          <a:effectLst/>
                          <a:latin typeface="+mn-lt"/>
                        </a:rPr>
                        <a:t>Харовской</a:t>
                      </a:r>
                      <a:r>
                        <a:rPr lang="ru-RU" sz="1100" b="0" i="0" u="none" strike="noStrike" dirty="0" smtClean="0">
                          <a:solidFill>
                            <a:srgbClr val="000000"/>
                          </a:solidFill>
                          <a:effectLst/>
                          <a:latin typeface="+mn-lt"/>
                        </a:rPr>
                        <a:t> центральной библиотеки. Адрес: 162250, Вологодская обл., г.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 </a:t>
                      </a:r>
                      <a:r>
                        <a:rPr lang="ru-RU" sz="1100" b="0" i="0" u="none" strike="noStrike" dirty="0" err="1" smtClean="0">
                          <a:solidFill>
                            <a:srgbClr val="000000"/>
                          </a:solidFill>
                          <a:effectLst/>
                          <a:latin typeface="+mn-lt"/>
                        </a:rPr>
                        <a:t>ул.Октябрьская</a:t>
                      </a:r>
                      <a:r>
                        <a:rPr lang="ru-RU" sz="1100" b="0" i="0" u="none" strike="noStrike" dirty="0" smtClean="0">
                          <a:solidFill>
                            <a:srgbClr val="000000"/>
                          </a:solidFill>
                          <a:effectLst/>
                          <a:latin typeface="+mn-lt"/>
                        </a:rPr>
                        <a:t>, д. 10»</a:t>
                      </a: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11,03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4339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b="0" i="0" u="none" strike="noStrike" dirty="0" smtClean="0">
                          <a:solidFill>
                            <a:srgbClr val="000000"/>
                          </a:solidFill>
                          <a:effectLst/>
                          <a:latin typeface="+mn-lt"/>
                        </a:rPr>
                        <a:t>Мероприятие инфраструктуры «Создание </a:t>
                      </a:r>
                      <a:r>
                        <a:rPr lang="ru-RU" sz="1100" b="0" i="0" u="none" strike="noStrike" dirty="0">
                          <a:solidFill>
                            <a:srgbClr val="000000"/>
                          </a:solidFill>
                          <a:effectLst/>
                          <a:latin typeface="+mn-lt"/>
                        </a:rPr>
                        <a:t>модельной библиотеки на базе </a:t>
                      </a:r>
                      <a:r>
                        <a:rPr lang="ru-RU" sz="1100" b="0" i="0" u="none" strike="noStrike" dirty="0" err="1">
                          <a:solidFill>
                            <a:srgbClr val="000000"/>
                          </a:solidFill>
                          <a:effectLst/>
                          <a:latin typeface="+mn-lt"/>
                        </a:rPr>
                        <a:t>Харовской</a:t>
                      </a:r>
                      <a:r>
                        <a:rPr lang="ru-RU" sz="1100" b="0" i="0" u="none" strike="noStrike" dirty="0">
                          <a:solidFill>
                            <a:srgbClr val="000000"/>
                          </a:solidFill>
                          <a:effectLst/>
                          <a:latin typeface="+mn-lt"/>
                        </a:rPr>
                        <a:t> центральной библиотеки. Адрес: 162250, Вологодская </a:t>
                      </a:r>
                      <a:r>
                        <a:rPr lang="ru-RU" sz="1100" b="0" i="0" u="none" strike="noStrike" dirty="0" smtClean="0">
                          <a:solidFill>
                            <a:srgbClr val="000000"/>
                          </a:solidFill>
                          <a:effectLst/>
                          <a:latin typeface="+mn-lt"/>
                        </a:rPr>
                        <a:t>обл., г. </a:t>
                      </a:r>
                      <a:r>
                        <a:rPr lang="ru-RU" sz="1100" b="0" i="0" u="none" strike="noStrike" dirty="0" err="1">
                          <a:solidFill>
                            <a:srgbClr val="000000"/>
                          </a:solidFill>
                          <a:effectLst/>
                          <a:latin typeface="+mn-lt"/>
                        </a:rPr>
                        <a:t>Харовск</a:t>
                      </a:r>
                      <a:r>
                        <a:rPr lang="ru-RU" sz="1100" b="0" i="0" u="none" strike="noStrike" dirty="0">
                          <a:solidFill>
                            <a:srgbClr val="000000"/>
                          </a:solidFill>
                          <a:effectLst/>
                          <a:latin typeface="+mn-lt"/>
                        </a:rPr>
                        <a:t>, </a:t>
                      </a:r>
                      <a:r>
                        <a:rPr lang="ru-RU" sz="1100" b="0" i="0" u="none" strike="noStrike" dirty="0" err="1" smtClean="0">
                          <a:solidFill>
                            <a:srgbClr val="000000"/>
                          </a:solidFill>
                          <a:effectLst/>
                          <a:latin typeface="+mn-lt"/>
                        </a:rPr>
                        <a:t>ул.Октябрьская</a:t>
                      </a:r>
                      <a:r>
                        <a:rPr lang="ru-RU" sz="1100" b="0" i="0" u="none" strike="noStrike" dirty="0" smtClean="0">
                          <a:solidFill>
                            <a:srgbClr val="000000"/>
                          </a:solidFill>
                          <a:effectLst/>
                          <a:latin typeface="+mn-lt"/>
                        </a:rPr>
                        <a:t>, </a:t>
                      </a:r>
                      <a:r>
                        <a:rPr lang="ru-RU" sz="1100" b="0" i="0" u="none" strike="noStrike" dirty="0">
                          <a:solidFill>
                            <a:srgbClr val="000000"/>
                          </a:solidFill>
                          <a:effectLst/>
                          <a:latin typeface="+mn-lt"/>
                        </a:rPr>
                        <a:t>д. 10 </a:t>
                      </a: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4339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1284989" rtl="0" eaLnBrk="1" fontAlgn="b" latinLnBrk="0" hangingPunct="1">
                        <a:lnSpc>
                          <a:spcPct val="100000"/>
                        </a:lnSpc>
                        <a:spcBef>
                          <a:spcPts val="0"/>
                        </a:spcBef>
                        <a:spcAft>
                          <a:spcPts val="0"/>
                        </a:spcAft>
                        <a:buClrTx/>
                        <a:buSzTx/>
                        <a:buFontTx/>
                        <a:buNone/>
                        <a:tabLst/>
                        <a:defRPr/>
                      </a:pPr>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b="0" i="0" u="none" strike="noStrike" dirty="0" smtClean="0">
                          <a:solidFill>
                            <a:srgbClr val="000000"/>
                          </a:solidFill>
                          <a:effectLst/>
                          <a:latin typeface="+mn-lt"/>
                        </a:rPr>
                        <a:t>МБУ "</a:t>
                      </a:r>
                      <a:r>
                        <a:rPr lang="ru-RU" sz="1100" b="0" i="0" u="none" strike="noStrike" dirty="0" err="1" smtClean="0">
                          <a:solidFill>
                            <a:srgbClr val="000000"/>
                          </a:solidFill>
                          <a:effectLst/>
                          <a:latin typeface="+mn-lt"/>
                        </a:rPr>
                        <a:t>Харовский</a:t>
                      </a:r>
                      <a:r>
                        <a:rPr lang="ru-RU" sz="1100" b="0" i="0" u="none" strike="noStrike" dirty="0" smtClean="0">
                          <a:solidFill>
                            <a:srgbClr val="000000"/>
                          </a:solidFill>
                          <a:effectLst/>
                          <a:latin typeface="+mn-lt"/>
                        </a:rPr>
                        <a:t> историко-художественный музей" Адрес: 162250, Вологодская обл., г.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 ул. Ленинградская, д. 7»</a:t>
                      </a: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2,35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2027</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4339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b="0" i="0" u="none" strike="noStrike" dirty="0" smtClean="0">
                          <a:solidFill>
                            <a:srgbClr val="000000"/>
                          </a:solidFill>
                          <a:effectLst/>
                          <a:latin typeface="+mn-lt"/>
                        </a:rPr>
                        <a:t>Мероприятие инфраструктуры «Капитальный </a:t>
                      </a:r>
                      <a:r>
                        <a:rPr lang="ru-RU" sz="1100" b="0" i="0" u="none" strike="noStrike" dirty="0">
                          <a:solidFill>
                            <a:srgbClr val="000000"/>
                          </a:solidFill>
                          <a:effectLst/>
                          <a:latin typeface="+mn-lt"/>
                        </a:rPr>
                        <a:t>ремонт  здания МБУ "</a:t>
                      </a:r>
                      <a:r>
                        <a:rPr lang="ru-RU" sz="1100" b="0" i="0" u="none" strike="noStrike" dirty="0" err="1">
                          <a:solidFill>
                            <a:srgbClr val="000000"/>
                          </a:solidFill>
                          <a:effectLst/>
                          <a:latin typeface="+mn-lt"/>
                        </a:rPr>
                        <a:t>Харовский</a:t>
                      </a:r>
                      <a:r>
                        <a:rPr lang="ru-RU" sz="1100" b="0" i="0" u="none" strike="noStrike" dirty="0">
                          <a:solidFill>
                            <a:srgbClr val="000000"/>
                          </a:solidFill>
                          <a:effectLst/>
                          <a:latin typeface="+mn-lt"/>
                        </a:rPr>
                        <a:t> историко-художественный музей" Адрес: 162250, Вологодская </a:t>
                      </a:r>
                      <a:r>
                        <a:rPr lang="ru-RU" sz="1100" b="0" i="0" u="none" strike="noStrike" dirty="0" smtClean="0">
                          <a:solidFill>
                            <a:srgbClr val="000000"/>
                          </a:solidFill>
                          <a:effectLst/>
                          <a:latin typeface="+mn-lt"/>
                        </a:rPr>
                        <a:t>обл., г. </a:t>
                      </a:r>
                      <a:r>
                        <a:rPr lang="ru-RU" sz="1100" b="0" i="0" u="none" strike="noStrike" dirty="0" err="1">
                          <a:solidFill>
                            <a:srgbClr val="000000"/>
                          </a:solidFill>
                          <a:effectLst/>
                          <a:latin typeface="+mn-lt"/>
                        </a:rPr>
                        <a:t>Харовск</a:t>
                      </a:r>
                      <a:r>
                        <a:rPr lang="ru-RU" sz="1100" b="0" i="0" u="none" strike="noStrike" dirty="0">
                          <a:solidFill>
                            <a:srgbClr val="000000"/>
                          </a:solidFill>
                          <a:effectLst/>
                          <a:latin typeface="+mn-lt"/>
                        </a:rPr>
                        <a:t>, </a:t>
                      </a:r>
                      <a:r>
                        <a:rPr lang="ru-RU" sz="1100" b="0" i="0" u="none" strike="noStrike" dirty="0" smtClean="0">
                          <a:solidFill>
                            <a:srgbClr val="000000"/>
                          </a:solidFill>
                          <a:effectLst/>
                          <a:latin typeface="+mn-lt"/>
                        </a:rPr>
                        <a:t>ул. Ленинградская, </a:t>
                      </a:r>
                      <a:r>
                        <a:rPr lang="ru-RU" sz="1100" b="0" i="0" u="none" strike="noStrike" dirty="0">
                          <a:solidFill>
                            <a:srgbClr val="000000"/>
                          </a:solidFill>
                          <a:effectLst/>
                          <a:latin typeface="+mn-lt"/>
                        </a:rPr>
                        <a:t>д. 7</a:t>
                      </a: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5143">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1284989" rtl="0" eaLnBrk="1" fontAlgn="b" latinLnBrk="0" hangingPunct="1">
                        <a:lnSpc>
                          <a:spcPct val="100000"/>
                        </a:lnSpc>
                        <a:spcBef>
                          <a:spcPts val="0"/>
                        </a:spcBef>
                        <a:spcAft>
                          <a:spcPts val="0"/>
                        </a:spcAft>
                        <a:buClrTx/>
                        <a:buSzTx/>
                        <a:buFontTx/>
                        <a:buNone/>
                        <a:tabLst/>
                        <a:defRPr/>
                      </a:pPr>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b="0" i="0" u="none" strike="noStrike" dirty="0" smtClean="0">
                          <a:solidFill>
                            <a:srgbClr val="000000"/>
                          </a:solidFill>
                          <a:effectLst/>
                          <a:latin typeface="+mn-lt"/>
                        </a:rPr>
                        <a:t>Дом</a:t>
                      </a:r>
                      <a:r>
                        <a:rPr lang="ru-RU" sz="1100" b="0" i="0" u="none" strike="noStrike" baseline="0" dirty="0" smtClean="0">
                          <a:solidFill>
                            <a:srgbClr val="000000"/>
                          </a:solidFill>
                          <a:effectLst/>
                          <a:latin typeface="+mn-lt"/>
                        </a:rPr>
                        <a:t> культуры</a:t>
                      </a:r>
                      <a:r>
                        <a:rPr lang="ru-RU" sz="1100" b="0" i="0" u="none" strike="noStrike" dirty="0" smtClean="0">
                          <a:solidFill>
                            <a:srgbClr val="000000"/>
                          </a:solidFill>
                          <a:effectLst/>
                          <a:latin typeface="+mn-lt"/>
                        </a:rPr>
                        <a:t>»</a:t>
                      </a:r>
                    </a:p>
                  </a:txBody>
                  <a:tcPr marL="9525" marR="9525" marT="9525"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91,00</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2026</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16024">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3.1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b="0" i="0" u="none" strike="noStrike" dirty="0" smtClean="0">
                          <a:solidFill>
                            <a:srgbClr val="000000"/>
                          </a:solidFill>
                          <a:effectLst/>
                          <a:latin typeface="+mn-lt"/>
                        </a:rPr>
                        <a:t>Мероприятие инфраструктуры «Строительство Дома культуры в микрорайоне </a:t>
                      </a:r>
                      <a:r>
                        <a:rPr lang="ru-RU" sz="1100" b="0" i="0" u="none" strike="noStrike" dirty="0" err="1" smtClean="0">
                          <a:solidFill>
                            <a:srgbClr val="000000"/>
                          </a:solidFill>
                          <a:effectLst/>
                          <a:latin typeface="+mn-lt"/>
                        </a:rPr>
                        <a:t>Харовсклеспром</a:t>
                      </a:r>
                      <a:r>
                        <a:rPr lang="ru-RU" sz="1100" b="0" i="0" u="none" strike="noStrike" dirty="0" smtClean="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1860557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25</a:t>
            </a:fld>
            <a:endParaRPr lang="ru-RU" sz="1100" dirty="0"/>
          </a:p>
        </p:txBody>
      </p:sp>
      <p:sp>
        <p:nvSpPr>
          <p:cNvPr id="8" name="Прямоугольник 7"/>
          <p:cNvSpPr/>
          <p:nvPr/>
        </p:nvSpPr>
        <p:spPr>
          <a:xfrm>
            <a:off x="0" y="0"/>
            <a:ext cx="11880850" cy="827981"/>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a:t>
            </a:r>
            <a:r>
              <a:rPr lang="ru-RU" sz="2800" b="1" dirty="0" smtClean="0">
                <a:solidFill>
                  <a:schemeClr val="tx1">
                    <a:lumMod val="95000"/>
                    <a:lumOff val="5000"/>
                  </a:schemeClr>
                </a:solidFill>
                <a:ea typeface="Tahoma" panose="020B0604030504040204" pitchFamily="34" charset="0"/>
                <a:cs typeface="Tahoma" panose="020B0604030504040204" pitchFamily="34" charset="0"/>
              </a:rPr>
              <a:t>4.2. </a:t>
            </a:r>
            <a:r>
              <a:rPr lang="ru-RU" sz="2800" b="1" dirty="0">
                <a:solidFill>
                  <a:schemeClr val="tx1">
                    <a:lumMod val="95000"/>
                    <a:lumOff val="5000"/>
                  </a:schemeClr>
                </a:solidFill>
                <a:ea typeface="Tahoma" panose="020B0604030504040204" pitchFamily="34" charset="0"/>
                <a:cs typeface="Tahoma" panose="020B0604030504040204" pitchFamily="34" charset="0"/>
              </a:rPr>
              <a:t>План участия в заявочных кампаниях для привлечения федерального финансирования</a:t>
            </a:r>
          </a:p>
        </p:txBody>
      </p:sp>
      <p:graphicFrame>
        <p:nvGraphicFramePr>
          <p:cNvPr id="4" name="Таблица 3"/>
          <p:cNvGraphicFramePr>
            <a:graphicFrameLocks noGrp="1"/>
          </p:cNvGraphicFramePr>
          <p:nvPr>
            <p:extLst>
              <p:ext uri="{D42A27DB-BD31-4B8C-83A1-F6EECF244321}">
                <p14:modId xmlns:p14="http://schemas.microsoft.com/office/powerpoint/2010/main" val="2206984150"/>
              </p:ext>
            </p:extLst>
          </p:nvPr>
        </p:nvGraphicFramePr>
        <p:xfrm>
          <a:off x="143910" y="1044005"/>
          <a:ext cx="11557175" cy="5242151"/>
        </p:xfrm>
        <a:graphic>
          <a:graphicData uri="http://schemas.openxmlformats.org/drawingml/2006/table">
            <a:tbl>
              <a:tblPr/>
              <a:tblGrid>
                <a:gridCol w="427440"/>
                <a:gridCol w="6629345"/>
                <a:gridCol w="1123293"/>
                <a:gridCol w="2135014"/>
                <a:gridCol w="1242083"/>
              </a:tblGrid>
              <a:tr h="448957">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Наименование</a:t>
                      </a:r>
                      <a:r>
                        <a:rPr lang="ru-RU" sz="1100" b="1" baseline="0" dirty="0" smtClean="0">
                          <a:solidFill>
                            <a:schemeClr val="tx1"/>
                          </a:solidFill>
                          <a:latin typeface="+mn-lt"/>
                          <a:ea typeface="Times New Roman"/>
                          <a:cs typeface="Times New Roman"/>
                        </a:rPr>
                        <a:t> государственной программы РФ</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Дата подачи заявки </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100" b="1" dirty="0" smtClean="0">
                          <a:solidFill>
                            <a:schemeClr val="tx1"/>
                          </a:solidFill>
                          <a:latin typeface="+mn-lt"/>
                          <a:ea typeface="Times New Roman"/>
                          <a:cs typeface="Times New Roman"/>
                        </a:rPr>
                        <a:t>Объем запрашиваемых</a:t>
                      </a:r>
                      <a:r>
                        <a:rPr lang="ru-RU" sz="1100" b="1" baseline="0" dirty="0" smtClean="0">
                          <a:solidFill>
                            <a:schemeClr val="tx1"/>
                          </a:solidFill>
                          <a:latin typeface="+mn-lt"/>
                          <a:ea typeface="Times New Roman"/>
                          <a:cs typeface="Times New Roman"/>
                        </a:rPr>
                        <a:t> федеральных средств, </a:t>
                      </a:r>
                      <a:r>
                        <a:rPr lang="ru-RU" sz="1100" b="1" baseline="0" dirty="0" err="1" smtClean="0">
                          <a:solidFill>
                            <a:schemeClr val="tx1"/>
                          </a:solidFill>
                          <a:latin typeface="+mn-lt"/>
                          <a:ea typeface="Times New Roman"/>
                          <a:cs typeface="Times New Roman"/>
                        </a:rPr>
                        <a:t>млн.руб</a:t>
                      </a:r>
                      <a:r>
                        <a:rPr lang="ru-RU" sz="1100" b="1" baseline="0" dirty="0" smtClean="0">
                          <a:solidFill>
                            <a:schemeClr val="tx1"/>
                          </a:solidFill>
                          <a:latin typeface="+mn-lt"/>
                          <a:ea typeface="Times New Roman"/>
                          <a:cs typeface="Times New Roman"/>
                        </a:rPr>
                        <a:t>.</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c>
                  <a:txBody>
                    <a:bodyPr/>
                    <a:lstStyle/>
                    <a:p>
                      <a:pPr marL="0" indent="0" algn="ctr">
                        <a:lnSpc>
                          <a:spcPct val="115000"/>
                        </a:lnSpc>
                        <a:spcAft>
                          <a:spcPts val="0"/>
                        </a:spcAft>
                      </a:pPr>
                      <a:r>
                        <a:rPr lang="ru-RU" sz="1100" b="1" dirty="0" smtClean="0">
                          <a:solidFill>
                            <a:schemeClr val="tx1"/>
                          </a:solidFill>
                          <a:latin typeface="+mn-lt"/>
                          <a:ea typeface="Times New Roman"/>
                          <a:cs typeface="Times New Roman"/>
                        </a:rPr>
                        <a:t>Год</a:t>
                      </a:r>
                      <a:r>
                        <a:rPr lang="ru-RU" sz="1100" b="1" baseline="0" dirty="0" smtClean="0">
                          <a:solidFill>
                            <a:schemeClr val="tx1"/>
                          </a:solidFill>
                          <a:latin typeface="+mn-lt"/>
                          <a:ea typeface="Times New Roman"/>
                          <a:cs typeface="Times New Roman"/>
                        </a:rPr>
                        <a:t> начала финансирования</a:t>
                      </a:r>
                      <a:endParaRPr lang="ru-RU" sz="1100" b="1" dirty="0">
                        <a:solidFill>
                          <a:schemeClr val="tx1"/>
                        </a:solidFill>
                        <a:latin typeface="+mn-lt"/>
                        <a:ea typeface="Times New Roman"/>
                        <a:cs typeface="Times New Roman"/>
                      </a:endParaRPr>
                    </a:p>
                  </a:txBody>
                  <a:tcPr marL="89269" marR="89269" marT="43432" marB="43432"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85000"/>
                      </a:schemeClr>
                    </a:solidFill>
                  </a:tcPr>
                </a:tc>
              </a:tr>
              <a:tr h="281821">
                <a:tc>
                  <a:txBody>
                    <a:bodyPr/>
                    <a:lstStyle/>
                    <a:p>
                      <a:pPr marL="0" indent="0" algn="ctr"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ГП «Развитие дорожной инфраструктуры»</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«Автомобильная дорога в г. </a:t>
                      </a:r>
                      <a:r>
                        <a:rPr lang="ru-RU" sz="1100" kern="1200" baseline="0" dirty="0" err="1" smtClean="0">
                          <a:solidFill>
                            <a:schemeClr val="tx1"/>
                          </a:solidFill>
                          <a:latin typeface="+mn-lt"/>
                          <a:ea typeface="Times New Roman"/>
                          <a:cs typeface="Times New Roman"/>
                        </a:rPr>
                        <a:t>Харовск</a:t>
                      </a:r>
                      <a:r>
                        <a:rPr lang="ru-RU" sz="1100" kern="1200" baseline="0" dirty="0" smtClean="0">
                          <a:solidFill>
                            <a:schemeClr val="tx1"/>
                          </a:solidFill>
                          <a:latin typeface="+mn-lt"/>
                          <a:ea typeface="Times New Roman"/>
                          <a:cs typeface="Times New Roman"/>
                        </a:rPr>
                        <a:t>»</a:t>
                      </a:r>
                      <a:endParaRPr lang="ru-RU" sz="1100" dirty="0"/>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92,43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2027</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5701">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Выполнение </a:t>
                      </a:r>
                      <a:r>
                        <a:rPr lang="ru-RU" sz="1100" b="0" i="0" u="none" strike="noStrike" dirty="0">
                          <a:solidFill>
                            <a:srgbClr val="000000"/>
                          </a:solidFill>
                          <a:effectLst/>
                          <a:latin typeface="+mn-lt"/>
                        </a:rPr>
                        <a:t>работ по капитальному ремонту автомобильных дорог в г. </a:t>
                      </a:r>
                      <a:r>
                        <a:rPr lang="ru-RU" sz="1100" b="0" i="0" u="none" strike="noStrike" dirty="0" err="1" smtClean="0">
                          <a:solidFill>
                            <a:srgbClr val="000000"/>
                          </a:solidFill>
                          <a:effectLst/>
                          <a:latin typeface="+mn-lt"/>
                        </a:rPr>
                        <a:t>Харовске</a:t>
                      </a:r>
                      <a:r>
                        <a:rPr lang="ru-RU" sz="1100" b="0" i="0" u="none" strike="noStrike" dirty="0" smtClean="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a:t>
                      </a:r>
                      <a:r>
                        <a:rPr lang="ru-RU" sz="1100" b="0" i="0" u="none" strike="noStrike" kern="1200" baseline="0" dirty="0" smtClean="0">
                          <a:solidFill>
                            <a:srgbClr val="000000"/>
                          </a:solidFill>
                          <a:effectLst/>
                          <a:latin typeface="+mn-lt"/>
                          <a:ea typeface="+mn-ea"/>
                          <a:cs typeface="+mn-cs"/>
                        </a:rPr>
                        <a:t>А</a:t>
                      </a:r>
                      <a:r>
                        <a:rPr lang="ru-RU" sz="1100" b="0" i="0" u="none" strike="noStrike" dirty="0" smtClean="0">
                          <a:solidFill>
                            <a:srgbClr val="000000"/>
                          </a:solidFill>
                          <a:effectLst/>
                          <a:latin typeface="+mn-lt"/>
                        </a:rPr>
                        <a:t>втомобильная дорога Подъезд к ст. Пундуга» </a:t>
                      </a:r>
                      <a:endParaRPr lang="ru-RU" sz="1100" dirty="0"/>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97,40</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2028</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5701">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Ремонт </a:t>
                      </a:r>
                      <a:r>
                        <a:rPr lang="ru-RU" sz="1100" b="0" i="0" u="none" strike="noStrike" dirty="0">
                          <a:solidFill>
                            <a:srgbClr val="000000"/>
                          </a:solidFill>
                          <a:effectLst/>
                          <a:latin typeface="+mn-lt"/>
                        </a:rPr>
                        <a:t>автомобильной дороги Подъезд к ст. Пундуга в </a:t>
                      </a:r>
                      <a:r>
                        <a:rPr lang="ru-RU" sz="1100" b="0" i="0" u="none" strike="noStrike" dirty="0" err="1">
                          <a:solidFill>
                            <a:srgbClr val="000000"/>
                          </a:solidFill>
                          <a:effectLst/>
                          <a:latin typeface="+mn-lt"/>
                        </a:rPr>
                        <a:t>Харовском</a:t>
                      </a:r>
                      <a:r>
                        <a:rPr lang="ru-RU" sz="1100" b="0" i="0" u="none" strike="noStrike" dirty="0">
                          <a:solidFill>
                            <a:srgbClr val="000000"/>
                          </a:solidFill>
                          <a:effectLst/>
                          <a:latin typeface="+mn-lt"/>
                        </a:rPr>
                        <a:t> муниципальном округе Вологодской </a:t>
                      </a:r>
                      <a:r>
                        <a:rPr lang="ru-RU" sz="1100" b="0" i="0" u="none" strike="noStrike" dirty="0" smtClean="0">
                          <a:solidFill>
                            <a:srgbClr val="000000"/>
                          </a:solidFill>
                          <a:effectLst/>
                          <a:latin typeface="+mn-lt"/>
                        </a:rPr>
                        <a:t>области»</a:t>
                      </a:r>
                      <a:endParaRPr lang="ru-RU" sz="1100" b="0" i="0" u="none" strike="noStrike" dirty="0">
                        <a:solidFill>
                          <a:srgbClr val="000000"/>
                        </a:solidFill>
                        <a:effectLst/>
                        <a:latin typeface="+mn-lt"/>
                      </a:endParaRP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«Автомобильная </a:t>
                      </a:r>
                      <a:r>
                        <a:rPr lang="ru-RU" sz="1100" b="0" i="0" u="none" strike="noStrike" dirty="0" smtClean="0">
                          <a:solidFill>
                            <a:srgbClr val="000000"/>
                          </a:solidFill>
                          <a:effectLst/>
                          <a:latin typeface="+mn-lt"/>
                        </a:rPr>
                        <a:t>дорога </a:t>
                      </a:r>
                      <a:r>
                        <a:rPr lang="ru-RU" sz="1100" b="0" i="0" u="none" strike="noStrike" dirty="0" err="1" smtClean="0">
                          <a:solidFill>
                            <a:srgbClr val="000000"/>
                          </a:solidFill>
                          <a:effectLst/>
                          <a:latin typeface="+mn-lt"/>
                        </a:rPr>
                        <a:t>Козлиха-Шапша-Азла</a:t>
                      </a:r>
                      <a:r>
                        <a:rPr lang="ru-RU" sz="1100" b="0" i="0" u="none" strike="noStrike" dirty="0" smtClean="0">
                          <a:solidFill>
                            <a:srgbClr val="000000"/>
                          </a:solidFill>
                          <a:effectLst/>
                          <a:latin typeface="+mn-lt"/>
                        </a:rPr>
                        <a:t>»</a:t>
                      </a:r>
                      <a:endParaRPr lang="ru-RU" sz="1100" dirty="0"/>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432,90</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2028</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5701">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1.3</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Ремонт </a:t>
                      </a:r>
                      <a:r>
                        <a:rPr lang="ru-RU" sz="1100" b="0" i="0" u="none" strike="noStrike" dirty="0">
                          <a:solidFill>
                            <a:srgbClr val="000000"/>
                          </a:solidFill>
                          <a:effectLst/>
                          <a:latin typeface="+mn-lt"/>
                        </a:rPr>
                        <a:t>автомобильной дороги </a:t>
                      </a:r>
                      <a:r>
                        <a:rPr lang="ru-RU" sz="1100" b="0" i="0" u="none" strike="noStrike" dirty="0" err="1">
                          <a:solidFill>
                            <a:srgbClr val="000000"/>
                          </a:solidFill>
                          <a:effectLst/>
                          <a:latin typeface="+mn-lt"/>
                        </a:rPr>
                        <a:t>Козлиха-Шапша-Азла</a:t>
                      </a:r>
                      <a:r>
                        <a:rPr lang="ru-RU" sz="1100" b="0" i="0" u="none" strike="noStrike" dirty="0">
                          <a:solidFill>
                            <a:srgbClr val="000000"/>
                          </a:solidFill>
                          <a:effectLst/>
                          <a:latin typeface="+mn-lt"/>
                        </a:rPr>
                        <a:t> в </a:t>
                      </a:r>
                      <a:r>
                        <a:rPr lang="ru-RU" sz="1100" b="0" i="0" u="none" strike="noStrike" dirty="0" err="1">
                          <a:solidFill>
                            <a:srgbClr val="000000"/>
                          </a:solidFill>
                          <a:effectLst/>
                          <a:latin typeface="+mn-lt"/>
                        </a:rPr>
                        <a:t>Харовском</a:t>
                      </a:r>
                      <a:r>
                        <a:rPr lang="ru-RU" sz="1100" b="0" i="0" u="none" strike="noStrike" dirty="0">
                          <a:solidFill>
                            <a:srgbClr val="000000"/>
                          </a:solidFill>
                          <a:effectLst/>
                          <a:latin typeface="+mn-lt"/>
                        </a:rPr>
                        <a:t> муниципальном округе Вологодской области (участок </a:t>
                      </a:r>
                      <a:r>
                        <a:rPr lang="ru-RU" sz="1100" b="0" i="0" u="none" strike="noStrike" dirty="0" err="1">
                          <a:solidFill>
                            <a:srgbClr val="000000"/>
                          </a:solidFill>
                          <a:effectLst/>
                          <a:latin typeface="+mn-lt"/>
                        </a:rPr>
                        <a:t>Козлихи-Шапша</a:t>
                      </a:r>
                      <a:r>
                        <a:rPr lang="ru-RU" sz="1100" b="0" i="0" u="none" strike="noStrike" dirty="0" smtClean="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4.</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«Улично-дорожная сеть дер. </a:t>
                      </a:r>
                      <a:r>
                        <a:rPr lang="ru-RU" sz="1100" kern="1200" baseline="0" dirty="0" err="1" smtClean="0">
                          <a:solidFill>
                            <a:schemeClr val="tx1"/>
                          </a:solidFill>
                          <a:latin typeface="+mn-lt"/>
                          <a:ea typeface="Times New Roman"/>
                          <a:cs typeface="Times New Roman"/>
                        </a:rPr>
                        <a:t>Бараниха</a:t>
                      </a:r>
                      <a:r>
                        <a:rPr lang="ru-RU" sz="1100" kern="1200" baseline="0" dirty="0" smtClean="0">
                          <a:solidFill>
                            <a:schemeClr val="tx1"/>
                          </a:solidFill>
                          <a:latin typeface="+mn-lt"/>
                          <a:ea typeface="Times New Roman"/>
                          <a:cs typeface="Times New Roman"/>
                        </a:rPr>
                        <a:t>»</a:t>
                      </a:r>
                      <a:endParaRPr lang="ru-RU" sz="1100" dirty="0"/>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2,10</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2027</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1.4</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Ремонт улично-дорожной сети дер. </a:t>
                      </a:r>
                      <a:r>
                        <a:rPr lang="ru-RU" sz="1100" b="0" i="0" u="none" strike="noStrike" dirty="0" err="1" smtClean="0">
                          <a:solidFill>
                            <a:srgbClr val="000000"/>
                          </a:solidFill>
                          <a:effectLst/>
                          <a:latin typeface="+mn-lt"/>
                        </a:rPr>
                        <a:t>Бараниха</a:t>
                      </a:r>
                      <a:r>
                        <a:rPr lang="ru-RU" sz="1100" b="0" i="0" u="none" strike="noStrike" dirty="0" smtClean="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33789">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«Автомобильная дорога </a:t>
                      </a:r>
                      <a:r>
                        <a:rPr lang="ru-RU" sz="1100" b="0" i="0" u="none" strike="noStrike" dirty="0" smtClean="0">
                          <a:solidFill>
                            <a:srgbClr val="000000"/>
                          </a:solidFill>
                          <a:effectLst/>
                          <a:latin typeface="+mn-lt"/>
                        </a:rPr>
                        <a:t>Сямжа –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a:t>
                      </a:r>
                      <a:endParaRPr lang="ru-RU" sz="1100" b="0" i="0" u="none" strike="noStrike" dirty="0">
                        <a:solidFill>
                          <a:srgbClr val="000000"/>
                        </a:solidFill>
                        <a:effectLst/>
                        <a:latin typeface="+mn-lt"/>
                      </a:endParaRPr>
                    </a:p>
                  </a:txBody>
                  <a:tcPr marL="9525" marR="9525" marT="9525" marB="0" anchor="b">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100" kern="1200" dirty="0" smtClean="0">
                          <a:solidFill>
                            <a:schemeClr val="tx1"/>
                          </a:solidFill>
                          <a:latin typeface="+mn-lt"/>
                          <a:ea typeface="Times New Roman"/>
                          <a:cs typeface="Times New Roman"/>
                        </a:rPr>
                        <a:t>727,95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2028</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73196">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1.5</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Ремонт автомобильной дороги Сямжа -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 в </a:t>
                      </a:r>
                      <a:r>
                        <a:rPr lang="ru-RU" sz="1100" b="0" i="0" u="none" strike="noStrike" dirty="0" err="1" smtClean="0">
                          <a:solidFill>
                            <a:srgbClr val="000000"/>
                          </a:solidFill>
                          <a:effectLst/>
                          <a:latin typeface="+mn-lt"/>
                        </a:rPr>
                        <a:t>Харовском</a:t>
                      </a:r>
                      <a:r>
                        <a:rPr lang="ru-RU" sz="1100" b="0" i="0" u="none" strike="noStrike" dirty="0" smtClean="0">
                          <a:solidFill>
                            <a:srgbClr val="000000"/>
                          </a:solidFill>
                          <a:effectLst/>
                          <a:latin typeface="+mn-lt"/>
                        </a:rPr>
                        <a:t> муниципальном округе»</a:t>
                      </a:r>
                    </a:p>
                  </a:txBody>
                  <a:tcPr marL="9299" marR="9299" marT="9048" marB="0" anchor="ctr">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01088">
                <a:tc>
                  <a:txBody>
                    <a:bodyPr/>
                    <a:lstStyle/>
                    <a:p>
                      <a:pPr marL="0" indent="0" algn="l"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l"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Иное</a:t>
                      </a:r>
                    </a:p>
                  </a:txBody>
                  <a:tcPr marL="9299" marR="9299" marT="9048" marB="0" anchor="ctr">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lumMod val="75000"/>
                      </a:schemeClr>
                    </a:solidFill>
                  </a:tcPr>
                </a:tc>
              </a:tr>
              <a:tr h="252346">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«Набережная</a:t>
                      </a:r>
                      <a:r>
                        <a:rPr lang="ru-RU" sz="1100" b="0" i="0" u="none" strike="noStrike" dirty="0" smtClean="0">
                          <a:solidFill>
                            <a:srgbClr val="000000"/>
                          </a:solidFill>
                          <a:effectLst/>
                          <a:latin typeface="+mn-lt"/>
                        </a:rPr>
                        <a:t>»</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algn="ctr" fontAlgn="ctr"/>
                      <a:r>
                        <a:rPr lang="ru-RU" sz="1100" b="0" i="0" u="none" strike="noStrike" dirty="0">
                          <a:solidFill>
                            <a:srgbClr val="000000"/>
                          </a:solidFill>
                          <a:effectLst/>
                          <a:latin typeface="Calibri"/>
                        </a:rPr>
                        <a:t>129,60</a:t>
                      </a:r>
                    </a:p>
                  </a:txBody>
                  <a:tcPr marL="9525" marR="9525" marT="9525"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2028</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5701">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1.1</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b="0" i="0" u="none" strike="noStrike" dirty="0" smtClean="0">
                          <a:solidFill>
                            <a:srgbClr val="000000"/>
                          </a:solidFill>
                          <a:effectLst/>
                          <a:latin typeface="+mn-lt"/>
                        </a:rPr>
                        <a:t>Мероприятия инфраструктуры «</a:t>
                      </a:r>
                      <a:r>
                        <a:rPr lang="ru-RU" sz="1100" b="0" i="0" u="none" strike="noStrike" dirty="0" smtClean="0">
                          <a:solidFill>
                            <a:srgbClr val="000000"/>
                          </a:solidFill>
                          <a:effectLst/>
                          <a:latin typeface="Calibri"/>
                        </a:rPr>
                        <a:t>Благоустройство </a:t>
                      </a:r>
                      <a:r>
                        <a:rPr lang="ru-RU" sz="1100" b="0" i="0" u="none" strike="noStrike" dirty="0">
                          <a:solidFill>
                            <a:srgbClr val="000000"/>
                          </a:solidFill>
                          <a:effectLst/>
                          <a:latin typeface="Calibri"/>
                        </a:rPr>
                        <a:t>набережной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Адрес: 162250, РФ, Вологодская обл.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створ ул. </a:t>
                      </a:r>
                      <a:r>
                        <a:rPr lang="ru-RU" sz="1100" b="0" i="0" u="none" strike="noStrike" dirty="0" smtClean="0">
                          <a:solidFill>
                            <a:srgbClr val="000000"/>
                          </a:solidFill>
                          <a:effectLst/>
                          <a:latin typeface="Calibri"/>
                        </a:rPr>
                        <a:t>Ленинградская»</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algn="ctr" fontAlgn="ctr"/>
                      <a:endParaRPr lang="ru-RU" sz="1100" b="0" i="0" u="none" strike="noStrike" dirty="0">
                        <a:solidFill>
                          <a:srgbClr val="000000"/>
                        </a:solidFill>
                        <a:effectLst/>
                        <a:latin typeface="Calibri"/>
                      </a:endParaRPr>
                    </a:p>
                  </a:txBody>
                  <a:tcPr marL="9525" marR="9525" marT="9525"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52346">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r>
                        <a:rPr lang="ru-RU" sz="1100" kern="1200" dirty="0" smtClean="0">
                          <a:solidFill>
                            <a:schemeClr val="tx1"/>
                          </a:solidFill>
                          <a:latin typeface="+mn-lt"/>
                          <a:ea typeface="Times New Roman"/>
                          <a:cs typeface="Times New Roman"/>
                        </a:rPr>
                        <a:t>Объекты </a:t>
                      </a:r>
                      <a:r>
                        <a:rPr lang="ru-RU" sz="1100" kern="1200" baseline="0" dirty="0" smtClean="0">
                          <a:solidFill>
                            <a:schemeClr val="tx1"/>
                          </a:solidFill>
                          <a:latin typeface="+mn-lt"/>
                          <a:ea typeface="Times New Roman"/>
                          <a:cs typeface="Times New Roman"/>
                        </a:rPr>
                        <a:t>инфраструктуры «Площадь Октябрьская и Торговая площадь»</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100" b="0" i="0" u="none" strike="noStrike" dirty="0" smtClean="0">
                          <a:solidFill>
                            <a:srgbClr val="000000"/>
                          </a:solidFill>
                          <a:effectLst/>
                          <a:latin typeface="+mn-lt"/>
                        </a:rPr>
                        <a:t>129,60</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2029</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335701">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1.2</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l" fontAlgn="b"/>
                      <a:r>
                        <a:rPr lang="ru-RU" sz="1100" kern="1200" dirty="0" smtClean="0">
                          <a:solidFill>
                            <a:schemeClr val="tx1"/>
                          </a:solidFill>
                          <a:latin typeface="+mn-lt"/>
                          <a:ea typeface="Times New Roman"/>
                          <a:cs typeface="Times New Roman"/>
                        </a:rPr>
                        <a:t>Мероприятия</a:t>
                      </a:r>
                      <a:r>
                        <a:rPr lang="ru-RU" sz="1100" kern="1200" baseline="0" dirty="0" smtClean="0">
                          <a:solidFill>
                            <a:schemeClr val="tx1"/>
                          </a:solidFill>
                          <a:latin typeface="+mn-lt"/>
                          <a:ea typeface="Times New Roman"/>
                          <a:cs typeface="Times New Roman"/>
                        </a:rPr>
                        <a:t> инфраструктуры «</a:t>
                      </a:r>
                      <a:r>
                        <a:rPr lang="ru-RU" sz="1100" b="0" i="0" u="none" strike="noStrike" dirty="0" smtClean="0">
                          <a:solidFill>
                            <a:srgbClr val="000000"/>
                          </a:solidFill>
                          <a:effectLst/>
                          <a:latin typeface="+mn-lt"/>
                        </a:rPr>
                        <a:t>Благоустройство центральной части  город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 Адрес: 162250, РФ, Вологодская обл. город </a:t>
                      </a:r>
                      <a:r>
                        <a:rPr lang="ru-RU" sz="1100" b="0" i="0" u="none" strike="noStrike" dirty="0" err="1" smtClean="0">
                          <a:solidFill>
                            <a:srgbClr val="000000"/>
                          </a:solidFill>
                          <a:effectLst/>
                          <a:latin typeface="+mn-lt"/>
                        </a:rPr>
                        <a:t>Харовск</a:t>
                      </a:r>
                      <a:r>
                        <a:rPr lang="ru-RU" sz="1100" b="0" i="0" u="none" strike="noStrike" dirty="0" smtClean="0">
                          <a:solidFill>
                            <a:srgbClr val="000000"/>
                          </a:solidFill>
                          <a:effectLst/>
                          <a:latin typeface="+mn-lt"/>
                        </a:rPr>
                        <a:t> (Октябрьская и Торговая площади и ул. Октябрьская)»</a:t>
                      </a:r>
                      <a:endParaRPr lang="ru-RU" sz="11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endParaRPr lang="ru-RU" sz="1100" kern="1200" dirty="0" smtClean="0">
                        <a:solidFill>
                          <a:schemeClr val="tx1"/>
                        </a:solidFill>
                        <a:latin typeface="+mn-lt"/>
                        <a:ea typeface="Times New Roman"/>
                        <a:cs typeface="Times New Roman"/>
                      </a:endParaRP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r h="252346">
                <a:tc gridSpan="2">
                  <a:txBody>
                    <a:bodyPr/>
                    <a:lstStyle/>
                    <a:p>
                      <a:pPr marL="0" indent="0" algn="l"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Всего</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hMerge="1">
                  <a:txBody>
                    <a:bodyPr/>
                    <a:lstStyle/>
                    <a:p>
                      <a:pPr marL="0" indent="0" algn="l" defTabSz="945215" rtl="0" eaLnBrk="1" latinLnBrk="0" hangingPunct="1">
                        <a:lnSpc>
                          <a:spcPct val="115000"/>
                        </a:lnSpc>
                        <a:spcAft>
                          <a:spcPts val="1000"/>
                        </a:spcAft>
                      </a:pPr>
                      <a:endParaRPr lang="ru-RU" sz="900" kern="1200" dirty="0" smtClean="0">
                        <a:solidFill>
                          <a:schemeClr val="tx1"/>
                        </a:solidFill>
                        <a:latin typeface="+mn-lt"/>
                        <a:ea typeface="Times New Roman"/>
                        <a:cs typeface="Times New Roman"/>
                      </a:endParaRPr>
                    </a:p>
                  </a:txBody>
                  <a:tcPr marL="9299" marR="9299" marT="9048"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1930,6</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100" kern="1200" dirty="0" smtClean="0">
                          <a:solidFill>
                            <a:schemeClr val="tx1"/>
                          </a:solidFill>
                          <a:latin typeface="+mn-lt"/>
                          <a:ea typeface="Times New Roman"/>
                          <a:cs typeface="Times New Roman"/>
                        </a:rPr>
                        <a:t>-</a:t>
                      </a:r>
                    </a:p>
                  </a:txBody>
                  <a:tcPr marL="9299" marR="9299" marT="9048" marB="0" anchor="ct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84718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26</a:t>
            </a:fld>
            <a:endParaRPr lang="ru-RU" sz="1100" dirty="0"/>
          </a:p>
        </p:txBody>
      </p:sp>
      <p:sp>
        <p:nvSpPr>
          <p:cNvPr id="6" name="Прямоугольник 5"/>
          <p:cNvSpPr/>
          <p:nvPr/>
        </p:nvSpPr>
        <p:spPr>
          <a:xfrm>
            <a:off x="-1257" y="48607"/>
            <a:ext cx="11882108" cy="1152128"/>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 Приложения: Свод проектов в целом по </a:t>
            </a:r>
            <a:r>
              <a:rPr lang="ru-RU" sz="2800" b="1" dirty="0" err="1">
                <a:solidFill>
                  <a:schemeClr val="tx1">
                    <a:lumMod val="95000"/>
                    <a:lumOff val="5000"/>
                  </a:schemeClr>
                </a:solidFill>
                <a:ea typeface="Tahoma" panose="020B0604030504040204" pitchFamily="34" charset="0"/>
                <a:cs typeface="Tahoma" panose="020B0604030504040204" pitchFamily="34" charset="0"/>
              </a:rPr>
              <a:t>Харовскому</a:t>
            </a:r>
            <a:r>
              <a:rPr lang="ru-RU" sz="2800" b="1" dirty="0">
                <a:solidFill>
                  <a:schemeClr val="tx1">
                    <a:lumMod val="95000"/>
                    <a:lumOff val="5000"/>
                  </a:schemeClr>
                </a:solidFill>
                <a:ea typeface="Tahoma" panose="020B0604030504040204" pitchFamily="34" charset="0"/>
                <a:cs typeface="Tahoma" panose="020B0604030504040204" pitchFamily="34" charset="0"/>
              </a:rPr>
              <a:t>  муниципальному образованию</a:t>
            </a:r>
          </a:p>
        </p:txBody>
      </p:sp>
      <p:sp>
        <p:nvSpPr>
          <p:cNvPr id="9" name="Прямоугольник 8"/>
          <p:cNvSpPr/>
          <p:nvPr/>
        </p:nvSpPr>
        <p:spPr>
          <a:xfrm>
            <a:off x="179785" y="1476053"/>
            <a:ext cx="11017224" cy="3170099"/>
          </a:xfrm>
          <a:prstGeom prst="rect">
            <a:avLst/>
          </a:prstGeom>
        </p:spPr>
        <p:txBody>
          <a:bodyPr wrap="square">
            <a:spAutoFit/>
          </a:bodyPr>
          <a:lstStyle/>
          <a:p>
            <a:pPr lvl="1">
              <a:tabLst>
                <a:tab pos="895350" algn="l"/>
              </a:tabLst>
            </a:pPr>
            <a:r>
              <a:rPr lang="ru-RU" sz="2000" dirty="0" smtClean="0"/>
              <a:t>   5.1. Инфраструктурные проекты и проектные инициативы по отраслям</a:t>
            </a:r>
          </a:p>
          <a:p>
            <a:pPr marL="1438275" lvl="1"/>
            <a:r>
              <a:rPr lang="ru-RU" sz="2000" dirty="0" smtClean="0"/>
              <a:t>5.1.1. Развитие образования </a:t>
            </a:r>
          </a:p>
          <a:p>
            <a:pPr marL="1438275" lvl="1"/>
            <a:r>
              <a:rPr lang="ru-RU" sz="2000" dirty="0"/>
              <a:t>5</a:t>
            </a:r>
            <a:r>
              <a:rPr lang="ru-RU" sz="2000" dirty="0" smtClean="0"/>
              <a:t>.1.2. Развитие спорта</a:t>
            </a:r>
          </a:p>
          <a:p>
            <a:pPr marL="1438275" lvl="1"/>
            <a:r>
              <a:rPr lang="ru-RU" sz="2000" dirty="0"/>
              <a:t>5</a:t>
            </a:r>
            <a:r>
              <a:rPr lang="ru-RU" sz="2000" dirty="0" smtClean="0"/>
              <a:t>.1.3. Развитие культуры</a:t>
            </a:r>
          </a:p>
          <a:p>
            <a:pPr marL="1438275" lvl="1"/>
            <a:r>
              <a:rPr lang="ru-RU" sz="2000" dirty="0" smtClean="0"/>
              <a:t>5.1.4. </a:t>
            </a:r>
            <a:r>
              <a:rPr lang="ru-RU" sz="2000" dirty="0"/>
              <a:t>Развитие коммунальной </a:t>
            </a:r>
            <a:r>
              <a:rPr lang="ru-RU" sz="2000" dirty="0" smtClean="0"/>
              <a:t>инфраструктуры</a:t>
            </a:r>
          </a:p>
          <a:p>
            <a:pPr marL="1438275" lvl="1"/>
            <a:r>
              <a:rPr lang="ru-RU" sz="2000" dirty="0" smtClean="0"/>
              <a:t>5.1.5. </a:t>
            </a:r>
            <a:r>
              <a:rPr lang="ru-RU" sz="2000" dirty="0"/>
              <a:t>Развитие дорожной </a:t>
            </a:r>
            <a:r>
              <a:rPr lang="ru-RU" sz="2000" dirty="0" smtClean="0"/>
              <a:t>инфраструктуры</a:t>
            </a:r>
          </a:p>
          <a:p>
            <a:pPr marL="1438275" lvl="1"/>
            <a:r>
              <a:rPr lang="ru-RU" sz="2000" dirty="0" smtClean="0"/>
              <a:t>5.1.6 Благоустройство территорий</a:t>
            </a:r>
          </a:p>
          <a:p>
            <a:pPr marL="895350"/>
            <a:r>
              <a:rPr lang="ru-RU" altLang="zh-CN" sz="2000" dirty="0" smtClean="0"/>
              <a:t>5.2. Партнерская программа с бизнесом</a:t>
            </a:r>
          </a:p>
          <a:p>
            <a:pPr marL="895350"/>
            <a:r>
              <a:rPr lang="ru-RU" altLang="zh-CN" sz="2000" dirty="0"/>
              <a:t>5</a:t>
            </a:r>
            <a:r>
              <a:rPr lang="ru-RU" altLang="zh-CN" sz="2000" dirty="0" smtClean="0"/>
              <a:t>.3. Проекты программы «Народный бюджет»</a:t>
            </a:r>
          </a:p>
          <a:p>
            <a:pPr marL="895350"/>
            <a:r>
              <a:rPr lang="ru-RU" sz="2000" dirty="0"/>
              <a:t>5</a:t>
            </a:r>
            <a:r>
              <a:rPr lang="ru-RU" sz="2000" dirty="0" smtClean="0"/>
              <a:t>.4. Уникальные имиджевые проекты продвижения территории</a:t>
            </a:r>
            <a:endParaRPr lang="ru-RU" sz="2000" dirty="0"/>
          </a:p>
        </p:txBody>
      </p:sp>
    </p:spTree>
    <p:extLst>
      <p:ext uri="{BB962C8B-B14F-4D97-AF65-F5344CB8AC3E}">
        <p14:creationId xmlns:p14="http://schemas.microsoft.com/office/powerpoint/2010/main" val="42476892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27</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1880644204"/>
              </p:ext>
            </p:extLst>
          </p:nvPr>
        </p:nvGraphicFramePr>
        <p:xfrm>
          <a:off x="323800" y="3420269"/>
          <a:ext cx="11305257" cy="1767840"/>
        </p:xfrm>
        <a:graphic>
          <a:graphicData uri="http://schemas.openxmlformats.org/drawingml/2006/table">
            <a:tbl>
              <a:tblPr/>
              <a:tblGrid>
                <a:gridCol w="432049"/>
                <a:gridCol w="4953231"/>
                <a:gridCol w="1152128"/>
                <a:gridCol w="1152128"/>
                <a:gridCol w="792088"/>
                <a:gridCol w="720080"/>
                <a:gridCol w="864096"/>
                <a:gridCol w="741192"/>
                <a:gridCol w="498265"/>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panose="02020603050405020304" pitchFamily="18" charset="0"/>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panose="02020603050405020304" pitchFamily="18" charset="0"/>
                        </a:rPr>
                        <a:t> </a:t>
                      </a:r>
                      <a:r>
                        <a:rPr lang="ru-RU" sz="1200" kern="1200" dirty="0" smtClean="0">
                          <a:solidFill>
                            <a:schemeClr val="tx1"/>
                          </a:solidFill>
                          <a:latin typeface="+mn-lt"/>
                          <a:ea typeface="Times New Roman"/>
                          <a:cs typeface="Times New Roman" panose="02020603050405020304" pitchFamily="18" charset="0"/>
                        </a:rPr>
                        <a:t> оценка внесения</a:t>
                      </a:r>
                      <a:r>
                        <a:rPr lang="ru-RU" sz="1200" kern="1200" baseline="0" dirty="0" smtClean="0">
                          <a:solidFill>
                            <a:schemeClr val="tx1"/>
                          </a:solidFill>
                          <a:latin typeface="+mn-lt"/>
                          <a:ea typeface="Times New Roman"/>
                          <a:cs typeface="Times New Roman" panose="02020603050405020304" pitchFamily="18" charset="0"/>
                        </a:rPr>
                        <a:t> их в </a:t>
                      </a:r>
                      <a:r>
                        <a:rPr lang="ru-RU" sz="1200" kern="1200" dirty="0" smtClean="0">
                          <a:solidFill>
                            <a:schemeClr val="tx1"/>
                          </a:solidFill>
                          <a:latin typeface="+mn-lt"/>
                          <a:ea typeface="Times New Roman"/>
                          <a:cs typeface="Times New Roman" panose="02020603050405020304" pitchFamily="18" charset="0"/>
                        </a:rPr>
                        <a:t>государственные (муниципальные) программы,</a:t>
                      </a:r>
                      <a:r>
                        <a:rPr lang="ru-RU" sz="1200" kern="1200" baseline="0" dirty="0" smtClean="0">
                          <a:solidFill>
                            <a:schemeClr val="tx1"/>
                          </a:solidFill>
                          <a:latin typeface="+mn-lt"/>
                          <a:ea typeface="Times New Roman"/>
                          <a:cs typeface="Times New Roman" panose="02020603050405020304" pitchFamily="18" charset="0"/>
                        </a:rPr>
                        <a:t> итого</a:t>
                      </a:r>
                      <a:endParaRPr lang="ru-RU" sz="1200" kern="1200" dirty="0" smtClean="0">
                        <a:solidFill>
                          <a:schemeClr val="tx1"/>
                        </a:solidFill>
                        <a:latin typeface="+mn-lt"/>
                        <a:ea typeface="Times New Roman"/>
                        <a:cs typeface="Times New Roman" panose="02020603050405020304" pitchFamily="18" charset="0"/>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panose="02020603050405020304" pitchFamily="18" charset="0"/>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panose="02020603050405020304" pitchFamily="18" charset="0"/>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rtl="0" fontAlgn="ctr"/>
                      <a:r>
                        <a:rPr lang="ru-RU" sz="1100" b="0" i="0" u="none" strike="noStrike" dirty="0">
                          <a:solidFill>
                            <a:srgbClr val="000000"/>
                          </a:solidFill>
                          <a:effectLst/>
                          <a:latin typeface="Calibri"/>
                        </a:rPr>
                        <a:t>219,01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rtl="0" fontAlgn="ctr"/>
                      <a:r>
                        <a:rPr lang="ru-RU" sz="1100" b="0" i="0" u="none" strike="noStrike" dirty="0">
                          <a:solidFill>
                            <a:srgbClr val="000000"/>
                          </a:solidFill>
                          <a:effectLst/>
                          <a:latin typeface="Calibri"/>
                        </a:rPr>
                        <a:t>143,91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rtl="0" fontAlgn="ctr"/>
                      <a:r>
                        <a:rPr lang="ru-RU" sz="1100" b="0" i="0" u="none" strike="noStrike" dirty="0">
                          <a:solidFill>
                            <a:srgbClr val="000000"/>
                          </a:solidFill>
                          <a:effectLst/>
                          <a:latin typeface="Calibri"/>
                        </a:rPr>
                        <a:t>71,25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rtl="0" fontAlgn="ctr"/>
                      <a:r>
                        <a:rPr lang="ru-RU" sz="1100" b="0" i="0" u="none" strike="noStrike" dirty="0">
                          <a:solidFill>
                            <a:srgbClr val="000000"/>
                          </a:solidFill>
                          <a:effectLst/>
                          <a:latin typeface="Calibri"/>
                        </a:rPr>
                        <a:t>3,86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rtl="0" fontAlgn="ctr"/>
                      <a:r>
                        <a:rPr lang="ru-RU" sz="1100" b="0" i="0" u="none" strike="noStrike" dirty="0">
                          <a:solidFill>
                            <a:srgbClr val="000000"/>
                          </a:solidFill>
                          <a:effectLst/>
                          <a:latin typeface="Calibri"/>
                        </a:rPr>
                        <a:t>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331832">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cs typeface="Times New Roman" panose="02020603050405020304" pitchFamily="18" charset="0"/>
                        </a:rPr>
                        <a:t>Капитальный ремонт здания МДОУ "Детский сад №4". Адрес: 162251, Вологодская обл., г. </a:t>
                      </a:r>
                      <a:r>
                        <a:rPr lang="ru-RU" sz="1200" dirty="0" err="1" smtClean="0">
                          <a:latin typeface="+mn-lt"/>
                          <a:cs typeface="Times New Roman" panose="02020603050405020304" pitchFamily="18" charset="0"/>
                        </a:rPr>
                        <a:t>Харовск</a:t>
                      </a:r>
                      <a:r>
                        <a:rPr lang="ru-RU" sz="1200" dirty="0" smtClean="0">
                          <a:latin typeface="+mn-lt"/>
                          <a:cs typeface="Times New Roman" panose="02020603050405020304" pitchFamily="18" charset="0"/>
                        </a:rPr>
                        <a:t>, ул. Ворошилова,</a:t>
                      </a:r>
                      <a:r>
                        <a:rPr lang="ru-RU" sz="1200" baseline="0" dirty="0" smtClean="0">
                          <a:latin typeface="+mn-lt"/>
                          <a:cs typeface="Times New Roman" panose="02020603050405020304" pitchFamily="18" charset="0"/>
                        </a:rPr>
                        <a:t> </a:t>
                      </a:r>
                      <a:r>
                        <a:rPr lang="ru-RU" sz="1200" dirty="0" smtClean="0">
                          <a:latin typeface="+mn-lt"/>
                          <a:cs typeface="Times New Roman" panose="02020603050405020304" pitchFamily="18" charset="0"/>
                        </a:rPr>
                        <a:t>д.11</a:t>
                      </a:r>
                      <a:endParaRPr lang="ru-RU" sz="1200" dirty="0">
                        <a:latin typeface="+mn-lt"/>
                        <a:cs typeface="Times New Roman" panose="02020603050405020304" pitchFamily="18" charset="0"/>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panose="02020603050405020304" pitchFamily="18" charset="0"/>
                        </a:rPr>
                        <a:t>2025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panose="02020603050405020304" pitchFamily="18" charset="0"/>
                        </a:rPr>
                        <a:t>г. </a:t>
                      </a:r>
                      <a:r>
                        <a:rPr lang="ru-RU" sz="1200" kern="1200" dirty="0" err="1" smtClean="0">
                          <a:solidFill>
                            <a:schemeClr val="tx1"/>
                          </a:solidFill>
                          <a:latin typeface="+mn-lt"/>
                          <a:ea typeface="Times New Roman"/>
                          <a:cs typeface="Times New Roman" panose="02020603050405020304" pitchFamily="18" charset="0"/>
                        </a:rPr>
                        <a:t>Харовск</a:t>
                      </a:r>
                      <a:endParaRPr lang="ru-RU" sz="1200" kern="1200" dirty="0" smtClean="0">
                        <a:solidFill>
                          <a:schemeClr val="tx1"/>
                        </a:solidFill>
                        <a:latin typeface="+mn-lt"/>
                        <a:ea typeface="Times New Roman"/>
                        <a:cs typeface="Times New Roman" panose="02020603050405020304" pitchFamily="18" charset="0"/>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a:solidFill>
                            <a:srgbClr val="000000"/>
                          </a:solidFill>
                          <a:effectLst/>
                          <a:latin typeface="Calibri"/>
                        </a:rPr>
                        <a:t>31,86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29,97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1,25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0,64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Капитальный ремонт здания МБДОУ "</a:t>
                      </a:r>
                      <a:r>
                        <a:rPr lang="ru-RU" sz="1200" dirty="0" err="1" smtClean="0">
                          <a:latin typeface="+mn-lt"/>
                        </a:rPr>
                        <a:t>Харовская</a:t>
                      </a:r>
                      <a:r>
                        <a:rPr lang="ru-RU" sz="1200" dirty="0" smtClean="0">
                          <a:latin typeface="+mn-lt"/>
                        </a:rPr>
                        <a:t> спортивная школа". Адрес: 162250, Вологодская обл., г. </a:t>
                      </a:r>
                      <a:r>
                        <a:rPr lang="ru-RU" sz="1200" dirty="0" err="1" smtClean="0">
                          <a:latin typeface="+mn-lt"/>
                        </a:rPr>
                        <a:t>Харовск</a:t>
                      </a:r>
                      <a:r>
                        <a:rPr lang="ru-RU" sz="1200" dirty="0" smtClean="0">
                          <a:latin typeface="+mn-lt"/>
                        </a:rPr>
                        <a:t>, ул. Молодежная, д. 7а</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a:solidFill>
                            <a:srgbClr val="000000"/>
                          </a:solidFill>
                          <a:effectLst/>
                          <a:latin typeface="Calibri"/>
                        </a:rPr>
                        <a:t>37,15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34,95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1,46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0,74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359805" y="2794700"/>
            <a:ext cx="11233248" cy="477054"/>
          </a:xfrm>
          <a:prstGeom prst="rect">
            <a:avLst/>
          </a:prstGeom>
          <a:noFill/>
        </p:spPr>
        <p:txBody>
          <a:bodyPr wrap="square" rtlCol="0">
            <a:spAutoFit/>
          </a:bodyPr>
          <a:lstStyle/>
          <a:p>
            <a:r>
              <a:rPr lang="ru-RU" b="1" dirty="0" smtClean="0"/>
              <a:t>5.1.1. Развитие образования</a:t>
            </a:r>
          </a:p>
        </p:txBody>
      </p:sp>
      <p:sp>
        <p:nvSpPr>
          <p:cNvPr id="15" name="Прямоугольник 14"/>
          <p:cNvSpPr/>
          <p:nvPr/>
        </p:nvSpPr>
        <p:spPr>
          <a:xfrm>
            <a:off x="6300465" y="1116117"/>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a:solidFill>
                  <a:schemeClr val="tx1"/>
                </a:solidFill>
              </a:rPr>
              <a:t>В результате реализации мероприятий будут созданы условия для комфортного и отвечающего современным  требованиям пребывания обучающихся в образовательных учреждениях</a:t>
            </a:r>
          </a:p>
        </p:txBody>
      </p:sp>
      <p:sp>
        <p:nvSpPr>
          <p:cNvPr id="16" name="Прямоугольник 15"/>
          <p:cNvSpPr/>
          <p:nvPr/>
        </p:nvSpPr>
        <p:spPr>
          <a:xfrm>
            <a:off x="213600" y="1152436"/>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a:solidFill>
                  <a:schemeClr val="tx1"/>
                </a:solidFill>
              </a:rPr>
              <a:t>Материально – техническое состояние  зданий образовательных учреждений не соответствует современным требованиям. </a:t>
            </a:r>
          </a:p>
          <a:p>
            <a:pPr algn="just"/>
            <a:r>
              <a:rPr lang="ru-RU" sz="1400" dirty="0">
                <a:solidFill>
                  <a:schemeClr val="tx1"/>
                </a:solidFill>
              </a:rPr>
              <a:t>Требуется проведение ремонтов и оснащение учреждений современным оборудованием.</a:t>
            </a:r>
          </a:p>
        </p:txBody>
      </p:sp>
      <p:cxnSp>
        <p:nvCxnSpPr>
          <p:cNvPr id="7" name="Прямая соединительная линия 6"/>
          <p:cNvCxnSpPr/>
          <p:nvPr/>
        </p:nvCxnSpPr>
        <p:spPr>
          <a:xfrm flipV="1">
            <a:off x="501884" y="2412157"/>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flipV="1">
            <a:off x="6444481" y="1980109"/>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14" name="Прямоугольник 13"/>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267273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28</a:t>
            </a:fld>
            <a:endParaRPr lang="ru-RU" sz="1100" dirty="0"/>
          </a:p>
        </p:txBody>
      </p:sp>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179825" y="1260029"/>
            <a:ext cx="11233248" cy="477054"/>
          </a:xfrm>
          <a:prstGeom prst="rect">
            <a:avLst/>
          </a:prstGeom>
          <a:noFill/>
        </p:spPr>
        <p:txBody>
          <a:bodyPr wrap="square" rtlCol="0">
            <a:spAutoFit/>
          </a:bodyPr>
          <a:lstStyle/>
          <a:p>
            <a:r>
              <a:rPr lang="ru-RU" b="1" dirty="0" smtClean="0"/>
              <a:t>5.1.1. Развитие образования</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2360103335"/>
              </p:ext>
            </p:extLst>
          </p:nvPr>
        </p:nvGraphicFramePr>
        <p:xfrm>
          <a:off x="256493" y="2196133"/>
          <a:ext cx="11480467" cy="2682240"/>
        </p:xfrm>
        <a:graphic>
          <a:graphicData uri="http://schemas.openxmlformats.org/drawingml/2006/table">
            <a:tbl>
              <a:tblPr/>
              <a:tblGrid>
                <a:gridCol w="438745"/>
                <a:gridCol w="5173179"/>
                <a:gridCol w="1152128"/>
                <a:gridCol w="1152128"/>
                <a:gridCol w="792088"/>
                <a:gridCol w="792088"/>
                <a:gridCol w="720080"/>
                <a:gridCol w="754044"/>
                <a:gridCol w="505987"/>
              </a:tblGrid>
              <a:tr h="84404">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r>
              <a:tr h="84404">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v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v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rgbClr val="E7EFF9"/>
                    </a:solidFill>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Капитальный ремонт зданий МБДОУ "Детский сад №7". Адрес: 162250, Вологодская обл., г. </a:t>
                      </a:r>
                      <a:r>
                        <a:rPr lang="ru-RU" sz="1200" dirty="0" err="1" smtClean="0">
                          <a:latin typeface="+mn-lt"/>
                        </a:rPr>
                        <a:t>Харовск</a:t>
                      </a:r>
                      <a:r>
                        <a:rPr lang="ru-RU" sz="1200" dirty="0" smtClean="0">
                          <a:latin typeface="+mn-lt"/>
                        </a:rPr>
                        <a:t>, ул. Механизаторов, д. 14</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dirty="0">
                          <a:solidFill>
                            <a:srgbClr val="000000"/>
                          </a:solidFill>
                          <a:effectLst/>
                          <a:latin typeface="Calibri"/>
                        </a:rPr>
                        <a:t>65,00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41,41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22,29</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Капитальный ремонт здания МБДОУ "</a:t>
                      </a:r>
                      <a:r>
                        <a:rPr lang="ru-RU" sz="1200" dirty="0" err="1" smtClean="0">
                          <a:latin typeface="+mn-lt"/>
                        </a:rPr>
                        <a:t>Харовский</a:t>
                      </a:r>
                      <a:r>
                        <a:rPr lang="ru-RU" sz="1200" dirty="0" smtClean="0">
                          <a:latin typeface="+mn-lt"/>
                        </a:rPr>
                        <a:t> центр дополнительного образования". Адрес: 162250, Вологодская обл., г. </a:t>
                      </a:r>
                      <a:r>
                        <a:rPr lang="ru-RU" sz="1200" dirty="0" err="1" smtClean="0">
                          <a:latin typeface="+mn-lt"/>
                        </a:rPr>
                        <a:t>Харовск</a:t>
                      </a:r>
                      <a:r>
                        <a:rPr lang="ru-RU" sz="1200" dirty="0" smtClean="0">
                          <a:latin typeface="+mn-lt"/>
                        </a:rPr>
                        <a:t>, ул. Свободы, д. 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dirty="0">
                          <a:solidFill>
                            <a:srgbClr val="000000"/>
                          </a:solidFill>
                          <a:effectLst/>
                          <a:latin typeface="Calibri"/>
                        </a:rPr>
                        <a:t>40,00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25,48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13,72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0,80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Капитальный ремонт здания детского сада по адресу 162251, Вологодская обл., г. </a:t>
                      </a:r>
                      <a:r>
                        <a:rPr lang="ru-RU" sz="1200" dirty="0" err="1" smtClean="0">
                          <a:latin typeface="+mn-lt"/>
                        </a:rPr>
                        <a:t>Харовск</a:t>
                      </a:r>
                      <a:r>
                        <a:rPr lang="ru-RU" sz="1200" dirty="0" smtClean="0">
                          <a:latin typeface="+mn-lt"/>
                        </a:rPr>
                        <a:t>, ул. Клубная, д.10 в целях перевода учащихся начальной школы из здания МБОУ "</a:t>
                      </a:r>
                      <a:r>
                        <a:rPr lang="ru-RU" sz="1200" dirty="0" err="1" smtClean="0">
                          <a:latin typeface="+mn-lt"/>
                        </a:rPr>
                        <a:t>Харовская</a:t>
                      </a:r>
                      <a:r>
                        <a:rPr lang="ru-RU" sz="1200" dirty="0" smtClean="0">
                          <a:latin typeface="+mn-lt"/>
                        </a:rPr>
                        <a:t> СОШ №2"</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a:solidFill>
                            <a:srgbClr val="000000"/>
                          </a:solidFill>
                          <a:effectLst/>
                          <a:latin typeface="Calibri"/>
                        </a:rPr>
                        <a:t>19,00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12,10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6,52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0,38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Ремонт ограждения и благоустройство территории МБОУ "</a:t>
                      </a:r>
                      <a:r>
                        <a:rPr lang="ru-RU" sz="1200" dirty="0" err="1" smtClean="0">
                          <a:latin typeface="+mn-lt"/>
                        </a:rPr>
                        <a:t>Харовская</a:t>
                      </a:r>
                      <a:r>
                        <a:rPr lang="ru-RU" sz="1200" dirty="0" smtClean="0">
                          <a:latin typeface="+mn-lt"/>
                        </a:rPr>
                        <a:t> СОШ имени </a:t>
                      </a:r>
                      <a:r>
                        <a:rPr lang="ru-RU" sz="1200" dirty="0" err="1" smtClean="0">
                          <a:latin typeface="+mn-lt"/>
                        </a:rPr>
                        <a:t>В.Прокатова</a:t>
                      </a:r>
                      <a:r>
                        <a:rPr lang="ru-RU" sz="1200" dirty="0" smtClean="0">
                          <a:latin typeface="+mn-lt"/>
                        </a:rPr>
                        <a:t>". Адрес: 162250, Вологодская обл., г. </a:t>
                      </a:r>
                      <a:r>
                        <a:rPr lang="ru-RU" sz="1200" dirty="0" err="1" smtClean="0">
                          <a:latin typeface="+mn-lt"/>
                        </a:rPr>
                        <a:t>Харовск</a:t>
                      </a:r>
                      <a:r>
                        <a:rPr lang="ru-RU" sz="1200" dirty="0" smtClean="0">
                          <a:latin typeface="+mn-lt"/>
                        </a:rPr>
                        <a:t> ул. Свободы,</a:t>
                      </a:r>
                      <a:r>
                        <a:rPr lang="ru-RU" sz="1200" baseline="0" dirty="0" smtClean="0">
                          <a:latin typeface="+mn-lt"/>
                        </a:rPr>
                        <a:t> д.</a:t>
                      </a:r>
                      <a:r>
                        <a:rPr lang="ru-RU" sz="1200" dirty="0" smtClean="0">
                          <a:latin typeface="+mn-lt"/>
                        </a:rPr>
                        <a:t> 5</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dirty="0">
                          <a:solidFill>
                            <a:srgbClr val="000000"/>
                          </a:solidFill>
                          <a:effectLst/>
                          <a:latin typeface="Calibri"/>
                        </a:rPr>
                        <a:t>11,00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11,00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r>
                        <a:rPr lang="ru-RU" sz="1200" dirty="0" smtClean="0">
                          <a:latin typeface="+mn-lt"/>
                        </a:rPr>
                        <a:t>Благоустройство территории и ремонт ограждения МБДОУ "Детский сад №6" оба здания. Адрес: 162250, Вологодская обл., г. </a:t>
                      </a:r>
                      <a:r>
                        <a:rPr lang="ru-RU" sz="1200" dirty="0" err="1" smtClean="0">
                          <a:latin typeface="+mn-lt"/>
                        </a:rPr>
                        <a:t>Харовск</a:t>
                      </a:r>
                      <a:r>
                        <a:rPr lang="ru-RU" sz="1200" dirty="0" smtClean="0">
                          <a:latin typeface="+mn-lt"/>
                        </a:rPr>
                        <a:t>, ул. Южная, д. 3. </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ctr"/>
                      <a:r>
                        <a:rPr lang="ru-RU" sz="1100" b="0" i="0" u="none" strike="noStrike">
                          <a:solidFill>
                            <a:srgbClr val="000000"/>
                          </a:solidFill>
                          <a:effectLst/>
                          <a:latin typeface="Calibri"/>
                        </a:rPr>
                        <a:t>15,00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Tree>
    <p:extLst>
      <p:ext uri="{BB962C8B-B14F-4D97-AF65-F5344CB8AC3E}">
        <p14:creationId xmlns:p14="http://schemas.microsoft.com/office/powerpoint/2010/main" val="37236160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29</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33578900"/>
              </p:ext>
            </p:extLst>
          </p:nvPr>
        </p:nvGraphicFramePr>
        <p:xfrm>
          <a:off x="179825" y="2700189"/>
          <a:ext cx="11593248" cy="1960245"/>
        </p:xfrm>
        <a:graphic>
          <a:graphicData uri="http://schemas.openxmlformats.org/drawingml/2006/table">
            <a:tbl>
              <a:tblPr/>
              <a:tblGrid>
                <a:gridCol w="443055"/>
                <a:gridCol w="5245538"/>
                <a:gridCol w="1152128"/>
                <a:gridCol w="1152128"/>
                <a:gridCol w="864096"/>
                <a:gridCol w="792088"/>
                <a:gridCol w="792088"/>
                <a:gridCol w="641169"/>
                <a:gridCol w="510958"/>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 оценка внесения</a:t>
                      </a:r>
                      <a:r>
                        <a:rPr lang="ru-RU" sz="1200" kern="1200" baseline="0" dirty="0" smtClean="0">
                          <a:solidFill>
                            <a:schemeClr val="tx1"/>
                          </a:solidFill>
                          <a:latin typeface="+mn-lt"/>
                          <a:ea typeface="Times New Roman"/>
                          <a:cs typeface="Times New Roman"/>
                        </a:rPr>
                        <a:t> их в </a:t>
                      </a:r>
                      <a:r>
                        <a:rPr lang="ru-RU" sz="1200" kern="1200" dirty="0" smtClean="0">
                          <a:solidFill>
                            <a:schemeClr val="tx1"/>
                          </a:solidFill>
                          <a:latin typeface="+mn-lt"/>
                          <a:ea typeface="Times New Roman"/>
                          <a:cs typeface="Times New Roman"/>
                        </a:rPr>
                        <a:t>государственные (муниципальные) программы,</a:t>
                      </a:r>
                      <a:r>
                        <a:rPr lang="ru-RU" sz="1200" kern="1200" baseline="0" dirty="0" smtClean="0">
                          <a:solidFill>
                            <a:schemeClr val="tx1"/>
                          </a:solidFill>
                          <a:latin typeface="+mn-lt"/>
                          <a:ea typeface="Times New Roman"/>
                          <a:cs typeface="Times New Roman"/>
                        </a:rPr>
                        <a:t> итого</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smtClean="0">
                          <a:solidFill>
                            <a:schemeClr val="tx1"/>
                          </a:solidFill>
                          <a:latin typeface="+mn-lt"/>
                          <a:ea typeface="Times New Roman"/>
                          <a:cs typeface="Times New Roman"/>
                        </a:rPr>
                        <a:t>-</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smtClean="0">
                          <a:solidFill>
                            <a:schemeClr val="tx1"/>
                          </a:solidFill>
                          <a:latin typeface="+mn-lt"/>
                          <a:ea typeface="Times New Roman"/>
                          <a:cs typeface="Times New Roman"/>
                        </a:rPr>
                        <a:t>-</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84,74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70,32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12,93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1,49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Строительство модульного  спортивного комплекса. Адрес: 162250, РФ, Вологодская обл</a:t>
                      </a:r>
                      <a:r>
                        <a:rPr lang="ru-RU" sz="1200" b="0" i="0" u="none" strike="noStrike" dirty="0" smtClean="0">
                          <a:solidFill>
                            <a:srgbClr val="000000"/>
                          </a:solidFill>
                          <a:effectLst/>
                          <a:latin typeface="+mn-lt"/>
                        </a:rPr>
                        <a:t>., г. </a:t>
                      </a:r>
                      <a:r>
                        <a:rPr lang="ru-RU" sz="1200" b="0" i="0" u="none" strike="noStrike" dirty="0" err="1" smtClean="0">
                          <a:solidFill>
                            <a:srgbClr val="000000"/>
                          </a:solidFill>
                          <a:effectLst/>
                          <a:latin typeface="+mn-lt"/>
                        </a:rPr>
                        <a:t>Харовск</a:t>
                      </a:r>
                      <a:r>
                        <a:rPr lang="ru-RU" sz="1200" b="0" i="0" u="none" strike="noStrike" dirty="0" smtClean="0">
                          <a:solidFill>
                            <a:srgbClr val="000000"/>
                          </a:solidFill>
                          <a:effectLst/>
                          <a:latin typeface="+mn-lt"/>
                        </a:rPr>
                        <a:t>,</a:t>
                      </a:r>
                      <a:r>
                        <a:rPr lang="ru-RU" sz="1200" b="0" i="0" u="none" strike="noStrike" baseline="0" dirty="0" smtClean="0">
                          <a:solidFill>
                            <a:srgbClr val="000000"/>
                          </a:solidFill>
                          <a:effectLst/>
                          <a:latin typeface="+mn-lt"/>
                        </a:rPr>
                        <a:t> </a:t>
                      </a:r>
                      <a:r>
                        <a:rPr lang="ru-RU" sz="1200" b="0" i="0" u="none" strike="noStrike" dirty="0" smtClean="0">
                          <a:solidFill>
                            <a:srgbClr val="000000"/>
                          </a:solidFill>
                          <a:effectLst/>
                          <a:latin typeface="+mn-lt"/>
                        </a:rPr>
                        <a:t>ул</a:t>
                      </a: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Клубная, д. </a:t>
                      </a:r>
                      <a:r>
                        <a:rPr lang="ru-RU" sz="1200" b="0" i="0" u="none" strike="noStrike" dirty="0">
                          <a:solidFill>
                            <a:srgbClr val="000000"/>
                          </a:solidFill>
                          <a:effectLst/>
                          <a:latin typeface="+mn-lt"/>
                        </a:rPr>
                        <a:t>18</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74,74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70,32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2,93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1,49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ru-RU" sz="1200" dirty="0" smtClean="0">
                          <a:latin typeface="+mn-lt"/>
                        </a:rPr>
                        <a:t>Устройство спортивной площадки. Адрес: 162250, РФ, Вологодская обл.,</a:t>
                      </a:r>
                      <a:r>
                        <a:rPr lang="ru-RU" sz="1200" baseline="0" dirty="0" smtClean="0">
                          <a:latin typeface="+mn-lt"/>
                        </a:rPr>
                        <a:t> </a:t>
                      </a:r>
                      <a:r>
                        <a:rPr lang="ru-RU" sz="1200" dirty="0" smtClean="0">
                          <a:latin typeface="+mn-lt"/>
                        </a:rPr>
                        <a:t>г. </a:t>
                      </a:r>
                      <a:r>
                        <a:rPr lang="ru-RU" sz="1200" dirty="0" err="1" smtClean="0">
                          <a:latin typeface="+mn-lt"/>
                        </a:rPr>
                        <a:t>Харовск</a:t>
                      </a:r>
                      <a:r>
                        <a:rPr lang="ru-RU" sz="1200" dirty="0" smtClean="0">
                          <a:latin typeface="+mn-lt"/>
                        </a:rPr>
                        <a:t>, ул. Школьная,</a:t>
                      </a:r>
                      <a:r>
                        <a:rPr lang="ru-RU" sz="1200" baseline="0" dirty="0" smtClean="0">
                          <a:latin typeface="+mn-lt"/>
                        </a:rPr>
                        <a:t> д. </a:t>
                      </a:r>
                      <a:r>
                        <a:rPr lang="ru-RU" sz="1200" dirty="0" smtClean="0">
                          <a:latin typeface="+mn-lt"/>
                        </a:rPr>
                        <a:t>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lang="ru-RU" sz="1200" dirty="0" smtClean="0">
                          <a:latin typeface="+mn-lt"/>
                        </a:rPr>
                        <a:t>Устройство спортивной площадки. Адрес: 162250, РФ, Вологодская обл., г. </a:t>
                      </a:r>
                      <a:r>
                        <a:rPr lang="ru-RU" sz="1200" dirty="0" err="1" smtClean="0">
                          <a:latin typeface="+mn-lt"/>
                        </a:rPr>
                        <a:t>Харовск</a:t>
                      </a:r>
                      <a:r>
                        <a:rPr lang="ru-RU" sz="1200" dirty="0" smtClean="0">
                          <a:latin typeface="+mn-lt"/>
                        </a:rPr>
                        <a:t>, пер.</a:t>
                      </a:r>
                      <a:r>
                        <a:rPr lang="ru-RU" sz="1200" baseline="0" dirty="0" smtClean="0">
                          <a:latin typeface="+mn-lt"/>
                        </a:rPr>
                        <a:t> </a:t>
                      </a:r>
                      <a:r>
                        <a:rPr lang="ru-RU" sz="1200" dirty="0" smtClean="0">
                          <a:latin typeface="+mn-lt"/>
                        </a:rPr>
                        <a:t>Школьный д. 5</a:t>
                      </a:r>
                      <a:endParaRPr lang="ru-RU" sz="1200" dirty="0">
                        <a:latin typeface="+mn-lt"/>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316626" y="2074620"/>
            <a:ext cx="11233248" cy="477054"/>
          </a:xfrm>
          <a:prstGeom prst="rect">
            <a:avLst/>
          </a:prstGeom>
          <a:noFill/>
        </p:spPr>
        <p:txBody>
          <a:bodyPr wrap="square" rtlCol="0">
            <a:spAutoFit/>
          </a:bodyPr>
          <a:lstStyle/>
          <a:p>
            <a:r>
              <a:rPr lang="ru-RU" b="1" dirty="0" smtClean="0"/>
              <a:t>5.1.2. Развитие спорта</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300465" y="1044041"/>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Создание необходимых условий и возможность для ведения населением здорового образа жизни, систематических занятий физической культурой и спортом</a:t>
            </a:r>
            <a:endParaRPr lang="ru-RU" sz="1400" dirty="0">
              <a:solidFill>
                <a:schemeClr val="tx1"/>
              </a:solidFill>
            </a:endParaRPr>
          </a:p>
        </p:txBody>
      </p:sp>
      <p:sp>
        <p:nvSpPr>
          <p:cNvPr id="16" name="Прямоугольник 15"/>
          <p:cNvSpPr/>
          <p:nvPr/>
        </p:nvSpPr>
        <p:spPr>
          <a:xfrm>
            <a:off x="359825" y="971997"/>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Недостаточная  оснащенность объектов спортивной инфраструктурой;</a:t>
            </a:r>
          </a:p>
          <a:p>
            <a:pPr algn="just"/>
            <a:r>
              <a:rPr lang="ru-RU" sz="1400" dirty="0">
                <a:solidFill>
                  <a:schemeClr val="tx1"/>
                </a:solidFill>
              </a:rPr>
              <a:t>з</a:t>
            </a:r>
            <a:r>
              <a:rPr lang="ru-RU" sz="1400" dirty="0" smtClean="0">
                <a:solidFill>
                  <a:schemeClr val="tx1"/>
                </a:solidFill>
              </a:rPr>
              <a:t>начительный физический и моральный износ спортивных сооружений</a:t>
            </a:r>
            <a:endParaRPr lang="ru-RU" sz="1400" dirty="0">
              <a:solidFill>
                <a:schemeClr val="tx1"/>
              </a:solidFill>
            </a:endParaRPr>
          </a:p>
        </p:txBody>
      </p:sp>
      <p:cxnSp>
        <p:nvCxnSpPr>
          <p:cNvPr id="7" name="Прямая соединительная линия 6"/>
          <p:cNvCxnSpPr/>
          <p:nvPr/>
        </p:nvCxnSpPr>
        <p:spPr>
          <a:xfrm flipV="1">
            <a:off x="648109" y="1908101"/>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flipV="1">
            <a:off x="6661009" y="1840389"/>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05282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467691" y="1116013"/>
            <a:ext cx="10945342" cy="4680520"/>
          </a:xfrm>
          <a:prstGeom prst="rect">
            <a:avLst/>
          </a:prstGeom>
        </p:spPr>
        <p:txBody>
          <a:bodyPr vert="horz" lIns="128499" tIns="64250" rIns="128499" bIns="64250" rtlCol="0" anchor="t" anchorCtr="0">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endParaRPr lang="ru-RU" sz="3500" b="1" dirty="0">
              <a:solidFill>
                <a:srgbClr val="212A52"/>
              </a:solidFill>
              <a:ea typeface="Tahoma" panose="020B0604030504040204" pitchFamily="34" charset="0"/>
              <a:cs typeface="Tahoma" panose="020B0604030504040204" pitchFamily="34" charset="0"/>
            </a:endParaRPr>
          </a:p>
        </p:txBody>
      </p:sp>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a:t>
            </a:fld>
            <a:endParaRPr lang="ru-RU" sz="1100" dirty="0"/>
          </a:p>
        </p:txBody>
      </p:sp>
      <p:sp>
        <p:nvSpPr>
          <p:cNvPr id="2" name="Прямоугольник 1"/>
          <p:cNvSpPr/>
          <p:nvPr/>
        </p:nvSpPr>
        <p:spPr>
          <a:xfrm>
            <a:off x="0" y="0"/>
            <a:ext cx="11880850" cy="683965"/>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  Анализ социально-экономического развития территории</a:t>
            </a:r>
            <a:endParaRPr lang="ru-RU" sz="2800" b="1" dirty="0">
              <a:solidFill>
                <a:schemeClr val="bg1"/>
              </a:solidFill>
              <a:ea typeface="Tahoma" panose="020B0604030504040204" pitchFamily="34" charset="0"/>
              <a:cs typeface="Tahoma" panose="020B0604030504040204" pitchFamily="34" charset="0"/>
            </a:endParaRPr>
          </a:p>
        </p:txBody>
      </p:sp>
      <p:sp>
        <p:nvSpPr>
          <p:cNvPr id="9" name="Прямоугольник 8"/>
          <p:cNvSpPr/>
          <p:nvPr/>
        </p:nvSpPr>
        <p:spPr>
          <a:xfrm>
            <a:off x="395809" y="1404045"/>
            <a:ext cx="10945216" cy="3862596"/>
          </a:xfrm>
          <a:prstGeom prst="rect">
            <a:avLst/>
          </a:prstGeom>
        </p:spPr>
        <p:txBody>
          <a:bodyPr wrap="square">
            <a:spAutoFit/>
          </a:bodyPr>
          <a:lstStyle/>
          <a:p>
            <a:pPr marL="898525" lvl="1"/>
            <a:r>
              <a:rPr lang="ru-RU" sz="3500" dirty="0" smtClean="0">
                <a:solidFill>
                  <a:prstClr val="black"/>
                </a:solidFill>
              </a:rPr>
              <a:t>1.1. Анализ ключевых </a:t>
            </a:r>
            <a:r>
              <a:rPr lang="ru-RU" sz="3500" dirty="0" err="1" smtClean="0">
                <a:solidFill>
                  <a:prstClr val="black"/>
                </a:solidFill>
              </a:rPr>
              <a:t>макроиндикаторов</a:t>
            </a:r>
            <a:endParaRPr lang="ru-RU" altLang="ru-RU" sz="3500" dirty="0" smtClean="0">
              <a:solidFill>
                <a:srgbClr val="000000"/>
              </a:solidFill>
            </a:endParaRPr>
          </a:p>
          <a:p>
            <a:pPr marL="898525" lvl="1"/>
            <a:r>
              <a:rPr lang="ru-RU" altLang="ru-RU" sz="3500" dirty="0" smtClean="0">
                <a:solidFill>
                  <a:srgbClr val="000000"/>
                </a:solidFill>
              </a:rPr>
              <a:t>1.2. Анализ рынка труда и демографических процессов</a:t>
            </a:r>
          </a:p>
          <a:p>
            <a:pPr marL="898525" lvl="1"/>
            <a:r>
              <a:rPr lang="ru-RU" sz="3500" dirty="0" smtClean="0">
                <a:solidFill>
                  <a:srgbClr val="000000"/>
                </a:solidFill>
              </a:rPr>
              <a:t>1.3. </a:t>
            </a:r>
            <a:r>
              <a:rPr lang="ru-RU" altLang="ru-RU" sz="3500" dirty="0" err="1" smtClean="0">
                <a:solidFill>
                  <a:srgbClr val="000000"/>
                </a:solidFill>
              </a:rPr>
              <a:t>ТОП-проблем</a:t>
            </a:r>
            <a:r>
              <a:rPr lang="ru-RU" altLang="ru-RU" sz="3500" dirty="0" smtClean="0">
                <a:solidFill>
                  <a:srgbClr val="000000"/>
                </a:solidFill>
              </a:rPr>
              <a:t> </a:t>
            </a:r>
            <a:r>
              <a:rPr lang="ru-RU" sz="3500" dirty="0" smtClean="0">
                <a:ea typeface="Times New Roman" pitchFamily="18" charset="0"/>
                <a:cs typeface="Times New Roman" pitchFamily="18" charset="0"/>
              </a:rPr>
              <a:t>по данным </a:t>
            </a:r>
            <a:r>
              <a:rPr lang="ru-RU" sz="3500" dirty="0" err="1" smtClean="0">
                <a:ea typeface="Times New Roman" pitchFamily="18" charset="0"/>
                <a:cs typeface="Times New Roman" pitchFamily="18" charset="0"/>
              </a:rPr>
              <a:t>инцидент-менеджмента</a:t>
            </a:r>
            <a:r>
              <a:rPr lang="ru-RU" sz="3500" dirty="0" smtClean="0">
                <a:ea typeface="Times New Roman" pitchFamily="18" charset="0"/>
                <a:cs typeface="Times New Roman" pitchFamily="18" charset="0"/>
              </a:rPr>
              <a:t> ЦУР</a:t>
            </a:r>
          </a:p>
          <a:p>
            <a:pPr marL="898525" lvl="1"/>
            <a:r>
              <a:rPr lang="ru-RU" altLang="ru-RU" sz="3500" dirty="0" smtClean="0">
                <a:solidFill>
                  <a:srgbClr val="000000"/>
                </a:solidFill>
              </a:rPr>
              <a:t>1.4. </a:t>
            </a:r>
            <a:r>
              <a:rPr lang="ru-RU" sz="3500" dirty="0" smtClean="0">
                <a:solidFill>
                  <a:prstClr val="black"/>
                </a:solidFill>
              </a:rPr>
              <a:t>Анализ бюджета</a:t>
            </a:r>
            <a:r>
              <a:rPr lang="ru-RU" altLang="ru-RU" sz="3500" dirty="0" smtClean="0">
                <a:solidFill>
                  <a:srgbClr val="000000"/>
                </a:solidFill>
              </a:rPr>
              <a:t> муниципального округа</a:t>
            </a:r>
          </a:p>
          <a:p>
            <a:pPr marL="898525" lvl="1"/>
            <a:r>
              <a:rPr lang="ru-RU" altLang="ru-RU" sz="3500" dirty="0" smtClean="0">
                <a:solidFill>
                  <a:srgbClr val="000000"/>
                </a:solidFill>
              </a:rPr>
              <a:t>1.5. </a:t>
            </a:r>
            <a:r>
              <a:rPr lang="en-US" altLang="ru-RU" sz="3500" dirty="0" smtClean="0">
                <a:solidFill>
                  <a:srgbClr val="000000"/>
                </a:solidFill>
              </a:rPr>
              <a:t>SWOT-</a:t>
            </a:r>
            <a:r>
              <a:rPr lang="ru-RU" altLang="ru-RU" sz="3500" dirty="0" smtClean="0">
                <a:solidFill>
                  <a:srgbClr val="000000"/>
                </a:solidFill>
              </a:rPr>
              <a:t>анализ развития территории</a:t>
            </a:r>
            <a:endParaRPr lang="ru-RU" altLang="ru-RU" sz="3500" dirty="0">
              <a:cs typeface="Times New Roman" pitchFamily="18" charset="0"/>
            </a:endParaRPr>
          </a:p>
        </p:txBody>
      </p:sp>
    </p:spTree>
    <p:extLst>
      <p:ext uri="{BB962C8B-B14F-4D97-AF65-F5344CB8AC3E}">
        <p14:creationId xmlns:p14="http://schemas.microsoft.com/office/powerpoint/2010/main" val="36073157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30</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3279194419"/>
              </p:ext>
            </p:extLst>
          </p:nvPr>
        </p:nvGraphicFramePr>
        <p:xfrm>
          <a:off x="251792" y="3060229"/>
          <a:ext cx="11305257" cy="2171700"/>
        </p:xfrm>
        <a:graphic>
          <a:graphicData uri="http://schemas.openxmlformats.org/drawingml/2006/table">
            <a:tbl>
              <a:tblPr/>
              <a:tblGrid>
                <a:gridCol w="432049"/>
                <a:gridCol w="5832648"/>
                <a:gridCol w="1152128"/>
                <a:gridCol w="1152128"/>
                <a:gridCol w="648072"/>
                <a:gridCol w="593437"/>
                <a:gridCol w="498265"/>
                <a:gridCol w="498265"/>
                <a:gridCol w="498265"/>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 оценка внесения</a:t>
                      </a:r>
                      <a:r>
                        <a:rPr lang="ru-RU" sz="1200" kern="1200" baseline="0" dirty="0" smtClean="0">
                          <a:solidFill>
                            <a:schemeClr val="tx1"/>
                          </a:solidFill>
                          <a:latin typeface="+mn-lt"/>
                          <a:ea typeface="Times New Roman"/>
                          <a:cs typeface="Times New Roman"/>
                        </a:rPr>
                        <a:t> их в </a:t>
                      </a:r>
                      <a:r>
                        <a:rPr lang="ru-RU" sz="1200" kern="1200" dirty="0" smtClean="0">
                          <a:solidFill>
                            <a:schemeClr val="tx1"/>
                          </a:solidFill>
                          <a:latin typeface="+mn-lt"/>
                          <a:ea typeface="Times New Roman"/>
                          <a:cs typeface="Times New Roman"/>
                        </a:rPr>
                        <a:t>государственные (муниципальные) программы,</a:t>
                      </a:r>
                      <a:r>
                        <a:rPr lang="ru-RU" sz="1200" kern="1200" baseline="0" dirty="0" smtClean="0">
                          <a:solidFill>
                            <a:schemeClr val="tx1"/>
                          </a:solidFill>
                          <a:latin typeface="+mn-lt"/>
                          <a:ea typeface="Times New Roman"/>
                          <a:cs typeface="Times New Roman"/>
                        </a:rPr>
                        <a:t> итого</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smtClean="0">
                          <a:solidFill>
                            <a:schemeClr val="tx1"/>
                          </a:solidFill>
                          <a:latin typeface="+mn-lt"/>
                          <a:ea typeface="Times New Roman"/>
                          <a:cs typeface="Times New Roman"/>
                        </a:rPr>
                        <a:t>-</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smtClean="0">
                          <a:solidFill>
                            <a:schemeClr val="tx1"/>
                          </a:solidFill>
                          <a:latin typeface="+mn-lt"/>
                          <a:ea typeface="Times New Roman"/>
                          <a:cs typeface="Times New Roman"/>
                        </a:rPr>
                        <a:t>-</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Calibri"/>
                        </a:rPr>
                        <a:t>160,5</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chemeClr val="tx1"/>
                          </a:solidFill>
                          <a:effectLst/>
                          <a:latin typeface="Calibri"/>
                        </a:rPr>
                        <a:t>104,38</a:t>
                      </a:r>
                      <a:endParaRPr lang="ru-RU" sz="1100" b="0" i="0" u="none" strike="noStrike" dirty="0">
                        <a:solidFill>
                          <a:schemeClr val="tx1"/>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chemeClr val="tx1"/>
                          </a:solidFill>
                          <a:effectLst/>
                          <a:latin typeface="Calibri"/>
                        </a:rPr>
                        <a:t>55,71</a:t>
                      </a:r>
                      <a:endParaRPr lang="ru-RU" sz="1100" b="0" i="0" u="none" strike="noStrike" dirty="0">
                        <a:solidFill>
                          <a:schemeClr val="tx1"/>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chemeClr val="tx1"/>
                          </a:solidFill>
                          <a:effectLst/>
                          <a:latin typeface="Calibri"/>
                        </a:rPr>
                        <a:t>0,41</a:t>
                      </a:r>
                      <a:endParaRPr lang="ru-RU" sz="1100" b="0" i="0" u="none" strike="noStrike" dirty="0">
                        <a:solidFill>
                          <a:schemeClr val="tx1"/>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Создание модельной библиотеки на базе </a:t>
                      </a:r>
                      <a:r>
                        <a:rPr lang="ru-RU" sz="1200" b="0" i="0" u="none" strike="noStrike" dirty="0" err="1">
                          <a:solidFill>
                            <a:srgbClr val="000000"/>
                          </a:solidFill>
                          <a:effectLst/>
                          <a:latin typeface="+mn-lt"/>
                        </a:rPr>
                        <a:t>Харовской</a:t>
                      </a:r>
                      <a:r>
                        <a:rPr lang="ru-RU" sz="1200" b="0" i="0" u="none" strike="noStrike" dirty="0">
                          <a:solidFill>
                            <a:srgbClr val="000000"/>
                          </a:solidFill>
                          <a:effectLst/>
                          <a:latin typeface="+mn-lt"/>
                        </a:rPr>
                        <a:t> центральной библиотеки. Адрес: 162250, Вологодская </a:t>
                      </a:r>
                      <a:r>
                        <a:rPr lang="ru-RU" sz="1200" b="0" i="0" u="none" strike="noStrike" dirty="0" smtClean="0">
                          <a:solidFill>
                            <a:srgbClr val="000000"/>
                          </a:solidFill>
                          <a:effectLst/>
                          <a:latin typeface="+mn-lt"/>
                        </a:rPr>
                        <a:t>обл., г. </a:t>
                      </a:r>
                      <a:r>
                        <a:rPr lang="ru-RU" sz="1200" b="0" i="0" u="none" strike="noStrike" dirty="0" err="1">
                          <a:solidFill>
                            <a:srgbClr val="000000"/>
                          </a:solidFill>
                          <a:effectLst/>
                          <a:latin typeface="+mn-lt"/>
                        </a:rPr>
                        <a:t>Харовск</a:t>
                      </a:r>
                      <a:r>
                        <a:rPr lang="ru-RU" sz="1200" b="0" i="0" u="none" strike="noStrike" dirty="0">
                          <a:solidFill>
                            <a:srgbClr val="000000"/>
                          </a:solidFill>
                          <a:effectLst/>
                          <a:latin typeface="+mn-lt"/>
                        </a:rPr>
                        <a:t>, </a:t>
                      </a:r>
                      <a:r>
                        <a:rPr lang="ru-RU" sz="1200" b="0" i="0" u="none" strike="noStrike" dirty="0" err="1" smtClean="0">
                          <a:solidFill>
                            <a:srgbClr val="000000"/>
                          </a:solidFill>
                          <a:effectLst/>
                          <a:latin typeface="+mn-lt"/>
                        </a:rPr>
                        <a:t>ул.Октябрьская</a:t>
                      </a:r>
                      <a:r>
                        <a:rPr lang="ru-RU" sz="1200" b="0" i="0" u="none" strike="noStrike" dirty="0" smtClean="0">
                          <a:solidFill>
                            <a:srgbClr val="000000"/>
                          </a:solidFill>
                          <a:effectLst/>
                          <a:latin typeface="+mn-lt"/>
                        </a:rPr>
                        <a:t>, </a:t>
                      </a:r>
                      <a:r>
                        <a:rPr lang="ru-RU" sz="1200" b="0" i="0" u="none" strike="noStrike" dirty="0">
                          <a:solidFill>
                            <a:srgbClr val="000000"/>
                          </a:solidFill>
                          <a:effectLst/>
                          <a:latin typeface="+mn-lt"/>
                        </a:rPr>
                        <a:t>д. 10 </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15,00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11,03</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3,67</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Капитальный ремонт  здания МБУ "</a:t>
                      </a:r>
                      <a:r>
                        <a:rPr lang="ru-RU" sz="1200" b="0" i="0" u="none" strike="noStrike" dirty="0" err="1">
                          <a:solidFill>
                            <a:srgbClr val="000000"/>
                          </a:solidFill>
                          <a:effectLst/>
                          <a:latin typeface="+mn-lt"/>
                        </a:rPr>
                        <a:t>Харовский</a:t>
                      </a:r>
                      <a:r>
                        <a:rPr lang="ru-RU" sz="1200" b="0" i="0" u="none" strike="noStrike" dirty="0">
                          <a:solidFill>
                            <a:srgbClr val="000000"/>
                          </a:solidFill>
                          <a:effectLst/>
                          <a:latin typeface="+mn-lt"/>
                        </a:rPr>
                        <a:t> историко-художественный музей" Адрес: 162250, Вологодская </a:t>
                      </a:r>
                      <a:r>
                        <a:rPr lang="ru-RU" sz="1200" b="0" i="0" u="none" strike="noStrike" dirty="0" smtClean="0">
                          <a:solidFill>
                            <a:srgbClr val="000000"/>
                          </a:solidFill>
                          <a:effectLst/>
                          <a:latin typeface="+mn-lt"/>
                        </a:rPr>
                        <a:t>обл., г. </a:t>
                      </a:r>
                      <a:r>
                        <a:rPr lang="ru-RU" sz="1200" b="0" i="0" u="none" strike="noStrike" dirty="0" err="1">
                          <a:solidFill>
                            <a:srgbClr val="000000"/>
                          </a:solidFill>
                          <a:effectLst/>
                          <a:latin typeface="+mn-lt"/>
                        </a:rPr>
                        <a:t>Харовск</a:t>
                      </a: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ул. Ленинградская, </a:t>
                      </a:r>
                      <a:r>
                        <a:rPr lang="ru-RU" sz="1200" b="0" i="0" u="none" strike="noStrike" dirty="0">
                          <a:solidFill>
                            <a:srgbClr val="000000"/>
                          </a:solidFill>
                          <a:effectLst/>
                          <a:latin typeface="+mn-lt"/>
                        </a:rPr>
                        <a:t>д. 7</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2,50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2,35</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Ремонт системы отопления в МБУК «</a:t>
                      </a:r>
                      <a:r>
                        <a:rPr lang="ru-RU" sz="1200" b="0" i="0" u="none" strike="noStrike" dirty="0" err="1">
                          <a:solidFill>
                            <a:srgbClr val="000000"/>
                          </a:solidFill>
                          <a:effectLst/>
                          <a:latin typeface="+mn-lt"/>
                        </a:rPr>
                        <a:t>Семигородний</a:t>
                      </a:r>
                      <a:r>
                        <a:rPr lang="ru-RU" sz="1200" b="0" i="0" u="none" strike="noStrike" dirty="0">
                          <a:solidFill>
                            <a:srgbClr val="000000"/>
                          </a:solidFill>
                          <a:effectLst/>
                          <a:latin typeface="+mn-lt"/>
                        </a:rPr>
                        <a:t> культурно-досуговый центр». Адрес: 162270, Вологодская </a:t>
                      </a:r>
                      <a:r>
                        <a:rPr lang="ru-RU" sz="1200" b="0" i="0" u="none" strike="noStrike" dirty="0" smtClean="0">
                          <a:solidFill>
                            <a:srgbClr val="000000"/>
                          </a:solidFill>
                          <a:effectLst/>
                          <a:latin typeface="+mn-lt"/>
                        </a:rPr>
                        <a:t>обл., </a:t>
                      </a:r>
                      <a:r>
                        <a:rPr lang="ru-RU" sz="1200" b="0" i="0" u="none" strike="noStrike" dirty="0" err="1">
                          <a:solidFill>
                            <a:srgbClr val="000000"/>
                          </a:solidFill>
                          <a:effectLst/>
                          <a:latin typeface="+mn-lt"/>
                        </a:rPr>
                        <a:t>Харовский</a:t>
                      </a: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округ, </a:t>
                      </a:r>
                      <a:r>
                        <a:rPr lang="ru-RU" sz="1200" b="0" i="0" u="none" strike="noStrike" dirty="0">
                          <a:solidFill>
                            <a:srgbClr val="000000"/>
                          </a:solidFill>
                          <a:effectLst/>
                          <a:latin typeface="+mn-lt"/>
                        </a:rPr>
                        <a:t>ст. </a:t>
                      </a:r>
                      <a:r>
                        <a:rPr lang="ru-RU" sz="1200" b="0" i="0" u="none" strike="noStrike" dirty="0" err="1">
                          <a:solidFill>
                            <a:srgbClr val="000000"/>
                          </a:solidFill>
                          <a:effectLst/>
                          <a:latin typeface="+mn-lt"/>
                        </a:rPr>
                        <a:t>Семигородняя</a:t>
                      </a:r>
                      <a:r>
                        <a:rPr lang="ru-RU" sz="1200" b="0" i="0" u="none" strike="noStrike" dirty="0">
                          <a:solidFill>
                            <a:srgbClr val="000000"/>
                          </a:solidFill>
                          <a:effectLst/>
                          <a:latin typeface="+mn-lt"/>
                        </a:rPr>
                        <a:t>, ул. Комсомольская, д.4 </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3,00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2,94</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chemeClr val="tx1"/>
                          </a:solidFill>
                          <a:effectLst/>
                          <a:latin typeface="Calibri"/>
                        </a:rPr>
                        <a:t>0,06</a:t>
                      </a:r>
                      <a:endParaRPr lang="ru-RU" sz="1100" b="0" i="0" u="none" strike="noStrike" dirty="0">
                        <a:solidFill>
                          <a:schemeClr val="tx1"/>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smtClean="0">
                          <a:solidFill>
                            <a:srgbClr val="000000"/>
                          </a:solidFill>
                          <a:effectLst/>
                          <a:latin typeface="+mn-lt"/>
                        </a:rPr>
                        <a:t>Строительство Дома культуры в микрорайоне </a:t>
                      </a:r>
                      <a:r>
                        <a:rPr lang="ru-RU" sz="1200" b="0" i="0" u="none" strike="noStrike" dirty="0" err="1" smtClean="0">
                          <a:solidFill>
                            <a:srgbClr val="000000"/>
                          </a:solidFill>
                          <a:effectLst/>
                          <a:latin typeface="+mn-lt"/>
                        </a:rPr>
                        <a:t>Харовсклеспром</a:t>
                      </a:r>
                      <a:r>
                        <a:rPr lang="ru-RU" sz="1200" b="0" i="0" u="none" strike="noStrike" dirty="0" smtClean="0">
                          <a:solidFill>
                            <a:srgbClr val="000000"/>
                          </a:solidFill>
                          <a:effectLst/>
                          <a:latin typeface="+mn-lt"/>
                        </a:rPr>
                        <a:t> </a:t>
                      </a:r>
                      <a:endParaRPr lang="ru-RU" sz="1200" b="0" i="0" u="none" strike="noStrike" dirty="0">
                        <a:solidFill>
                          <a:srgbClr val="000000"/>
                        </a:solidFill>
                        <a:effectLst/>
                        <a:latin typeface="+mn-lt"/>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Calibri"/>
                        </a:rPr>
                        <a:t>140,00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91,00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49,00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0,00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0,00</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323801" y="2422431"/>
            <a:ext cx="11233248" cy="477054"/>
          </a:xfrm>
          <a:prstGeom prst="rect">
            <a:avLst/>
          </a:prstGeom>
          <a:noFill/>
        </p:spPr>
        <p:txBody>
          <a:bodyPr wrap="square" rtlCol="0">
            <a:spAutoFit/>
          </a:bodyPr>
          <a:lstStyle/>
          <a:p>
            <a:r>
              <a:rPr lang="ru-RU" b="1" dirty="0" smtClean="0"/>
              <a:t>5.1.3. Развитие культуры</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300465" y="1116117"/>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Создание комфортных и безопасных условий оказания услуг учреждениями культуры; </a:t>
            </a:r>
          </a:p>
          <a:p>
            <a:pPr algn="just"/>
            <a:r>
              <a:rPr lang="ru-RU" sz="1400" dirty="0">
                <a:solidFill>
                  <a:schemeClr val="tx1"/>
                </a:solidFill>
              </a:rPr>
              <a:t>о</a:t>
            </a:r>
            <a:r>
              <a:rPr lang="ru-RU" sz="1400" dirty="0" smtClean="0">
                <a:solidFill>
                  <a:schemeClr val="tx1"/>
                </a:solidFill>
              </a:rPr>
              <a:t>беспечение возможности для </a:t>
            </a:r>
            <a:r>
              <a:rPr lang="ru-RU" sz="1400" dirty="0" err="1" smtClean="0">
                <a:solidFill>
                  <a:schemeClr val="tx1"/>
                </a:solidFill>
              </a:rPr>
              <a:t>интелектуальной</a:t>
            </a:r>
            <a:r>
              <a:rPr lang="ru-RU" sz="1400" dirty="0" smtClean="0">
                <a:solidFill>
                  <a:schemeClr val="tx1"/>
                </a:solidFill>
              </a:rPr>
              <a:t> и творческой самореализации граждан.</a:t>
            </a:r>
            <a:endParaRPr lang="ru-RU" sz="1400" dirty="0">
              <a:solidFill>
                <a:schemeClr val="tx1"/>
              </a:solidFill>
            </a:endParaRPr>
          </a:p>
        </p:txBody>
      </p:sp>
      <p:sp>
        <p:nvSpPr>
          <p:cNvPr id="16" name="Прямоугольник 15"/>
          <p:cNvSpPr/>
          <p:nvPr/>
        </p:nvSpPr>
        <p:spPr>
          <a:xfrm>
            <a:off x="359825" y="971997"/>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Несоответствие материально-технической базы учреждений современным требованиям предоставления услуг;</a:t>
            </a:r>
          </a:p>
          <a:p>
            <a:pPr algn="just"/>
            <a:r>
              <a:rPr lang="ru-RU" sz="1400" dirty="0">
                <a:solidFill>
                  <a:schemeClr val="tx1"/>
                </a:solidFill>
              </a:rPr>
              <a:t>и</a:t>
            </a:r>
            <a:r>
              <a:rPr lang="ru-RU" sz="1400" dirty="0" smtClean="0">
                <a:solidFill>
                  <a:schemeClr val="tx1"/>
                </a:solidFill>
              </a:rPr>
              <a:t>меющиеся учреждения нуждаются в модернизации, реконструкции и техническом переоснащении для того, чтобы оказать качественные, востребованные населением услуги. </a:t>
            </a:r>
          </a:p>
          <a:p>
            <a:pPr algn="just"/>
            <a:r>
              <a:rPr lang="ru-RU" sz="2400" dirty="0" smtClean="0">
                <a:solidFill>
                  <a:schemeClr val="tx1"/>
                </a:solidFill>
              </a:rPr>
              <a:t> </a:t>
            </a:r>
            <a:endParaRPr lang="ru-RU" sz="2400" dirty="0">
              <a:solidFill>
                <a:schemeClr val="tx1"/>
              </a:solidFill>
            </a:endParaRPr>
          </a:p>
        </p:txBody>
      </p:sp>
      <p:cxnSp>
        <p:nvCxnSpPr>
          <p:cNvPr id="7" name="Прямая соединительная линия 6"/>
          <p:cNvCxnSpPr/>
          <p:nvPr/>
        </p:nvCxnSpPr>
        <p:spPr>
          <a:xfrm flipV="1">
            <a:off x="467817" y="2183176"/>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flipV="1">
            <a:off x="6372473" y="2178846"/>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8361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31</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3387127438"/>
              </p:ext>
            </p:extLst>
          </p:nvPr>
        </p:nvGraphicFramePr>
        <p:xfrm>
          <a:off x="323800" y="3060229"/>
          <a:ext cx="11305257" cy="1228725"/>
        </p:xfrm>
        <a:graphic>
          <a:graphicData uri="http://schemas.openxmlformats.org/drawingml/2006/table">
            <a:tbl>
              <a:tblPr/>
              <a:tblGrid>
                <a:gridCol w="432049"/>
                <a:gridCol w="5832648"/>
                <a:gridCol w="1152128"/>
                <a:gridCol w="1152128"/>
                <a:gridCol w="743244"/>
                <a:gridCol w="498265"/>
                <a:gridCol w="498265"/>
                <a:gridCol w="498265"/>
                <a:gridCol w="498265"/>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 оценка внесения</a:t>
                      </a:r>
                      <a:r>
                        <a:rPr lang="ru-RU" sz="1200" kern="1200" baseline="0" dirty="0" smtClean="0">
                          <a:solidFill>
                            <a:schemeClr val="tx1"/>
                          </a:solidFill>
                          <a:latin typeface="+mn-lt"/>
                          <a:ea typeface="Times New Roman"/>
                          <a:cs typeface="Times New Roman"/>
                        </a:rPr>
                        <a:t> их в </a:t>
                      </a:r>
                      <a:r>
                        <a:rPr lang="ru-RU" sz="1200" kern="1200" dirty="0" smtClean="0">
                          <a:solidFill>
                            <a:schemeClr val="tx1"/>
                          </a:solidFill>
                          <a:latin typeface="+mn-lt"/>
                          <a:ea typeface="Times New Roman"/>
                          <a:cs typeface="Times New Roman"/>
                        </a:rPr>
                        <a:t>государственные (муниципальные) программы,</a:t>
                      </a:r>
                      <a:r>
                        <a:rPr lang="ru-RU" sz="1200" kern="1200" baseline="0" dirty="0" smtClean="0">
                          <a:solidFill>
                            <a:schemeClr val="tx1"/>
                          </a:solidFill>
                          <a:latin typeface="+mn-lt"/>
                          <a:ea typeface="Times New Roman"/>
                          <a:cs typeface="Times New Roman"/>
                        </a:rPr>
                        <a:t> итого</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802,00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777,94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24,06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Реконструкция очистных сооружений канализации г. </a:t>
                      </a:r>
                      <a:r>
                        <a:rPr lang="ru-RU" sz="1200" b="0" i="0" u="none" strike="noStrike" dirty="0" err="1">
                          <a:solidFill>
                            <a:srgbClr val="000000"/>
                          </a:solidFill>
                          <a:effectLst/>
                          <a:latin typeface="+mn-lt"/>
                        </a:rPr>
                        <a:t>Харовск</a:t>
                      </a:r>
                      <a:r>
                        <a:rPr lang="ru-RU" sz="1200" b="0" i="0" u="none" strike="noStrike" dirty="0">
                          <a:solidFill>
                            <a:srgbClr val="000000"/>
                          </a:solidFill>
                          <a:effectLst/>
                          <a:latin typeface="+mn-lt"/>
                        </a:rPr>
                        <a:t> (вблизи д. Дмитриево </a:t>
                      </a:r>
                      <a:r>
                        <a:rPr lang="ru-RU" sz="1200" b="0" i="0" u="none" strike="noStrike" dirty="0" err="1">
                          <a:solidFill>
                            <a:srgbClr val="000000"/>
                          </a:solidFill>
                          <a:effectLst/>
                          <a:latin typeface="+mn-lt"/>
                        </a:rPr>
                        <a:t>Харовского</a:t>
                      </a:r>
                      <a:r>
                        <a:rPr lang="ru-RU" sz="1200" b="0" i="0" u="none" strike="noStrike" dirty="0">
                          <a:solidFill>
                            <a:srgbClr val="000000"/>
                          </a:solidFill>
                          <a:effectLst/>
                          <a:latin typeface="+mn-lt"/>
                        </a:rPr>
                        <a:t> района Вологодской области)</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2027-2028</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a:t>
                      </a:r>
                      <a:r>
                        <a:rPr lang="ru-RU" sz="1200" kern="1200" baseline="0" dirty="0" smtClean="0">
                          <a:solidFill>
                            <a:schemeClr val="tx1"/>
                          </a:solidFill>
                          <a:latin typeface="+mn-lt"/>
                          <a:ea typeface="Times New Roman"/>
                          <a:cs typeface="Times New Roman"/>
                        </a:rPr>
                        <a:t> </a:t>
                      </a:r>
                      <a:r>
                        <a:rPr lang="ru-RU" sz="1200" kern="1200" baseline="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802,00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777,94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24,06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289117" y="2313147"/>
            <a:ext cx="11233248" cy="477054"/>
          </a:xfrm>
          <a:prstGeom prst="rect">
            <a:avLst/>
          </a:prstGeom>
          <a:noFill/>
        </p:spPr>
        <p:txBody>
          <a:bodyPr wrap="square" rtlCol="0">
            <a:spAutoFit/>
          </a:bodyPr>
          <a:lstStyle/>
          <a:p>
            <a:r>
              <a:rPr lang="ru-RU" b="1" dirty="0" smtClean="0"/>
              <a:t>5.1.4. Развитие коммунальной инфраструктуры </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300465" y="1116117"/>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Снижение уровня загрязнения водных объектов;</a:t>
            </a:r>
          </a:p>
          <a:p>
            <a:pPr algn="just"/>
            <a:r>
              <a:rPr lang="ru-RU" sz="1400" dirty="0" smtClean="0">
                <a:solidFill>
                  <a:schemeClr val="tx1"/>
                </a:solidFill>
              </a:rPr>
              <a:t>обеспечение экологической безопасности. </a:t>
            </a:r>
            <a:endParaRPr lang="ru-RU" sz="1400" dirty="0">
              <a:solidFill>
                <a:schemeClr val="tx1"/>
              </a:solidFill>
            </a:endParaRPr>
          </a:p>
        </p:txBody>
      </p:sp>
      <p:sp>
        <p:nvSpPr>
          <p:cNvPr id="16" name="Прямоугольник 15"/>
          <p:cNvSpPr/>
          <p:nvPr/>
        </p:nvSpPr>
        <p:spPr>
          <a:xfrm>
            <a:off x="395809" y="1116117"/>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Недостаточная степень очистки сточных вод на объектах канализационного хозяйства</a:t>
            </a:r>
            <a:endParaRPr lang="ru-RU" sz="1400" dirty="0">
              <a:solidFill>
                <a:schemeClr val="tx1"/>
              </a:solidFill>
            </a:endParaRPr>
          </a:p>
        </p:txBody>
      </p:sp>
      <p:cxnSp>
        <p:nvCxnSpPr>
          <p:cNvPr id="7" name="Прямая соединительная линия 6"/>
          <p:cNvCxnSpPr/>
          <p:nvPr/>
        </p:nvCxnSpPr>
        <p:spPr>
          <a:xfrm flipV="1">
            <a:off x="684345" y="1764085"/>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flipV="1">
            <a:off x="6661009" y="1764085"/>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0410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32</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865675978"/>
              </p:ext>
            </p:extLst>
          </p:nvPr>
        </p:nvGraphicFramePr>
        <p:xfrm>
          <a:off x="359825" y="2772197"/>
          <a:ext cx="11305257" cy="2364105"/>
        </p:xfrm>
        <a:graphic>
          <a:graphicData uri="http://schemas.openxmlformats.org/drawingml/2006/table">
            <a:tbl>
              <a:tblPr/>
              <a:tblGrid>
                <a:gridCol w="432049"/>
                <a:gridCol w="5328592"/>
                <a:gridCol w="1224136"/>
                <a:gridCol w="1224136"/>
                <a:gridCol w="720080"/>
                <a:gridCol w="648072"/>
                <a:gridCol w="731662"/>
                <a:gridCol w="498265"/>
                <a:gridCol w="498265"/>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 оценка внесения</a:t>
                      </a:r>
                      <a:r>
                        <a:rPr lang="ru-RU" sz="1200" kern="1200" baseline="0" dirty="0" smtClean="0">
                          <a:solidFill>
                            <a:schemeClr val="tx1"/>
                          </a:solidFill>
                          <a:latin typeface="+mn-lt"/>
                          <a:ea typeface="Times New Roman"/>
                          <a:cs typeface="Times New Roman"/>
                        </a:rPr>
                        <a:t> их в </a:t>
                      </a:r>
                      <a:r>
                        <a:rPr lang="ru-RU" sz="1200" kern="1200" dirty="0" smtClean="0">
                          <a:solidFill>
                            <a:schemeClr val="tx1"/>
                          </a:solidFill>
                          <a:latin typeface="+mn-lt"/>
                          <a:ea typeface="Times New Roman"/>
                          <a:cs typeface="Times New Roman"/>
                        </a:rPr>
                        <a:t>государственные (муниципальные) программы,</a:t>
                      </a:r>
                      <a:r>
                        <a:rPr lang="ru-RU" sz="1200" kern="1200" baseline="0" dirty="0" smtClean="0">
                          <a:solidFill>
                            <a:schemeClr val="tx1"/>
                          </a:solidFill>
                          <a:latin typeface="+mn-lt"/>
                          <a:ea typeface="Times New Roman"/>
                          <a:cs typeface="Times New Roman"/>
                        </a:rPr>
                        <a:t> итого</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1931,06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smtClean="0">
                          <a:solidFill>
                            <a:srgbClr val="000000"/>
                          </a:solidFill>
                          <a:effectLst/>
                          <a:latin typeface="Calibri"/>
                        </a:rPr>
                        <a:t>1352,78</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575,30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2,97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Выполнение работ по капитальному ремонту автомобильных дорог в г. </a:t>
                      </a:r>
                      <a:r>
                        <a:rPr lang="ru-RU" sz="1200" b="0" i="0" u="none" strike="noStrike" dirty="0" err="1">
                          <a:solidFill>
                            <a:srgbClr val="000000"/>
                          </a:solidFill>
                          <a:effectLst/>
                          <a:latin typeface="+mn-lt"/>
                        </a:rPr>
                        <a:t>Харовске</a:t>
                      </a:r>
                      <a:endParaRPr lang="ru-RU" sz="1200" b="0" i="0" u="none" strike="noStrike" dirty="0">
                        <a:solidFill>
                          <a:srgbClr val="000000"/>
                        </a:solidFill>
                        <a:effectLst/>
                        <a:latin typeface="+mn-lt"/>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2027-2030</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145,10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92,43</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49,77</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2,90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Ремонт автомобильной дороги Подъезд к ст. Пундуга в </a:t>
                      </a:r>
                      <a:r>
                        <a:rPr lang="ru-RU" sz="1200" b="0" i="0" u="none" strike="noStrike" dirty="0" err="1">
                          <a:solidFill>
                            <a:srgbClr val="000000"/>
                          </a:solidFill>
                          <a:effectLst/>
                          <a:latin typeface="+mn-lt"/>
                        </a:rPr>
                        <a:t>Харовском</a:t>
                      </a:r>
                      <a:r>
                        <a:rPr lang="ru-RU" sz="1200" b="0" i="0" u="none" strike="noStrike" dirty="0">
                          <a:solidFill>
                            <a:srgbClr val="000000"/>
                          </a:solidFill>
                          <a:effectLst/>
                          <a:latin typeface="+mn-lt"/>
                        </a:rPr>
                        <a:t> муниципальном округе Вологодской области</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2028</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ст. Пундуга</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149,85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97,40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52,45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a:solidFill>
                            <a:srgbClr val="000000"/>
                          </a:solidFill>
                          <a:effectLst/>
                          <a:latin typeface="+mn-lt"/>
                        </a:rPr>
                        <a:t>Ремонт автомобильной дороги </a:t>
                      </a:r>
                      <a:r>
                        <a:rPr lang="ru-RU" sz="1200" b="0" i="0" u="none" strike="noStrike" dirty="0" err="1">
                          <a:solidFill>
                            <a:srgbClr val="000000"/>
                          </a:solidFill>
                          <a:effectLst/>
                          <a:latin typeface="+mn-lt"/>
                        </a:rPr>
                        <a:t>Козлиха-Шапша-Азла</a:t>
                      </a:r>
                      <a:r>
                        <a:rPr lang="ru-RU" sz="1200" b="0" i="0" u="none" strike="noStrike" dirty="0">
                          <a:solidFill>
                            <a:srgbClr val="000000"/>
                          </a:solidFill>
                          <a:effectLst/>
                          <a:latin typeface="+mn-lt"/>
                        </a:rPr>
                        <a:t> в </a:t>
                      </a:r>
                      <a:r>
                        <a:rPr lang="ru-RU" sz="1200" b="0" i="0" u="none" strike="noStrike" dirty="0" err="1">
                          <a:solidFill>
                            <a:srgbClr val="000000"/>
                          </a:solidFill>
                          <a:effectLst/>
                          <a:latin typeface="+mn-lt"/>
                        </a:rPr>
                        <a:t>Харовском</a:t>
                      </a:r>
                      <a:r>
                        <a:rPr lang="ru-RU" sz="1200" b="0" i="0" u="none" strike="noStrike" dirty="0">
                          <a:solidFill>
                            <a:srgbClr val="000000"/>
                          </a:solidFill>
                          <a:effectLst/>
                          <a:latin typeface="+mn-lt"/>
                        </a:rPr>
                        <a:t> муниципальном округе Вологодской области (участок </a:t>
                      </a:r>
                      <a:r>
                        <a:rPr lang="ru-RU" sz="1200" b="0" i="0" u="none" strike="noStrike" dirty="0" err="1">
                          <a:solidFill>
                            <a:srgbClr val="000000"/>
                          </a:solidFill>
                          <a:effectLst/>
                          <a:latin typeface="+mn-lt"/>
                        </a:rPr>
                        <a:t>Козлихи-Шапша</a:t>
                      </a:r>
                      <a:r>
                        <a:rPr lang="ru-RU" sz="1200" b="0" i="0" u="none" strike="noStrike" dirty="0">
                          <a:solidFill>
                            <a:srgbClr val="000000"/>
                          </a:solidFill>
                          <a:effectLst/>
                          <a:latin typeface="+mn-lt"/>
                        </a:rPr>
                        <a:t>)</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2028-2030</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д. </a:t>
                      </a:r>
                      <a:r>
                        <a:rPr lang="ru-RU" sz="1200" kern="1200" dirty="0" err="1" smtClean="0">
                          <a:solidFill>
                            <a:schemeClr val="tx1"/>
                          </a:solidFill>
                          <a:latin typeface="+mn-lt"/>
                          <a:ea typeface="Times New Roman"/>
                          <a:cs typeface="Times New Roman"/>
                        </a:rPr>
                        <a:t>Козлиха-Шапша</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666,00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432,90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233,10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smtClean="0">
                          <a:solidFill>
                            <a:srgbClr val="000000"/>
                          </a:solidFill>
                          <a:effectLst/>
                          <a:latin typeface="+mn-lt"/>
                        </a:rPr>
                        <a:t>Ремонт улично-дорожной сети дер. </a:t>
                      </a:r>
                      <a:r>
                        <a:rPr lang="ru-RU" sz="1200" b="0" i="0" u="none" strike="noStrike" dirty="0" err="1" smtClean="0">
                          <a:solidFill>
                            <a:srgbClr val="000000"/>
                          </a:solidFill>
                          <a:effectLst/>
                          <a:latin typeface="+mn-lt"/>
                        </a:rPr>
                        <a:t>Бараниха</a:t>
                      </a:r>
                      <a:endParaRPr lang="ru-RU" sz="1200" b="0" i="0" u="none" strike="noStrike" dirty="0">
                        <a:solidFill>
                          <a:srgbClr val="000000"/>
                        </a:solidFill>
                        <a:effectLst/>
                        <a:latin typeface="+mn-lt"/>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2027-2029</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д. </a:t>
                      </a:r>
                      <a:r>
                        <a:rPr lang="ru-RU" sz="1200" kern="1200" dirty="0" err="1" smtClean="0">
                          <a:solidFill>
                            <a:schemeClr val="tx1"/>
                          </a:solidFill>
                          <a:latin typeface="+mn-lt"/>
                          <a:ea typeface="Times New Roman"/>
                          <a:cs typeface="Times New Roman"/>
                        </a:rPr>
                        <a:t>Бараниха</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3,30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2,10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1,13</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200" b="0" i="0" u="none" strike="noStrike" dirty="0" smtClean="0">
                          <a:solidFill>
                            <a:srgbClr val="000000"/>
                          </a:solidFill>
                          <a:effectLst/>
                          <a:latin typeface="+mn-lt"/>
                        </a:rPr>
                        <a:t>Ремонт автомобильной дороги Сямжа - </a:t>
                      </a:r>
                      <a:r>
                        <a:rPr lang="ru-RU" sz="1200" b="0" i="0" u="none" strike="noStrike" dirty="0" err="1" smtClean="0">
                          <a:solidFill>
                            <a:srgbClr val="000000"/>
                          </a:solidFill>
                          <a:effectLst/>
                          <a:latin typeface="+mn-lt"/>
                        </a:rPr>
                        <a:t>Харовск</a:t>
                      </a:r>
                      <a:r>
                        <a:rPr lang="ru-RU" sz="1200" b="0" i="0" u="none" strike="noStrike" dirty="0" smtClean="0">
                          <a:solidFill>
                            <a:srgbClr val="000000"/>
                          </a:solidFill>
                          <a:effectLst/>
                          <a:latin typeface="+mn-lt"/>
                        </a:rPr>
                        <a:t> в </a:t>
                      </a:r>
                      <a:r>
                        <a:rPr lang="ru-RU" sz="1200" b="0" i="0" u="none" strike="noStrike" dirty="0" err="1" smtClean="0">
                          <a:solidFill>
                            <a:srgbClr val="000000"/>
                          </a:solidFill>
                          <a:effectLst/>
                          <a:latin typeface="+mn-lt"/>
                        </a:rPr>
                        <a:t>Харовском</a:t>
                      </a:r>
                      <a:r>
                        <a:rPr lang="ru-RU" sz="1200" b="0" i="0" u="none" strike="noStrike" dirty="0" smtClean="0">
                          <a:solidFill>
                            <a:srgbClr val="000000"/>
                          </a:solidFill>
                          <a:effectLst/>
                          <a:latin typeface="+mn-lt"/>
                        </a:rPr>
                        <a:t> муниципальном округе</a:t>
                      </a:r>
                      <a:endParaRPr lang="ru-RU" sz="1200" b="0" i="0" u="none" strike="noStrike" dirty="0">
                        <a:solidFill>
                          <a:srgbClr val="000000"/>
                        </a:solidFill>
                        <a:effectLst/>
                        <a:latin typeface="+mn-lt"/>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2028-2030</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с. Сямжа</a:t>
                      </a:r>
                      <a:r>
                        <a:rPr lang="ru-RU" sz="1200" kern="1200" baseline="0" dirty="0" smtClean="0">
                          <a:solidFill>
                            <a:schemeClr val="tx1"/>
                          </a:solidFill>
                          <a:latin typeface="+mn-lt"/>
                          <a:ea typeface="Times New Roman"/>
                          <a:cs typeface="Times New Roman"/>
                        </a:rPr>
                        <a:t> – г. </a:t>
                      </a:r>
                      <a:r>
                        <a:rPr lang="ru-RU" sz="1200" kern="1200" baseline="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966,81</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727,95</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smtClean="0">
                          <a:solidFill>
                            <a:srgbClr val="000000"/>
                          </a:solidFill>
                          <a:effectLst/>
                          <a:latin typeface="Calibri"/>
                        </a:rPr>
                        <a:t>238,86</a:t>
                      </a:r>
                      <a:endParaRPr lang="ru-RU" sz="1100" b="0" i="0" u="none" strike="noStrike" dirty="0">
                        <a:solidFill>
                          <a:srgbClr val="000000"/>
                        </a:solidFill>
                        <a:effectLst/>
                        <a:latin typeface="Calibri"/>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b"/>
                      <a:r>
                        <a:rPr lang="ru-RU" sz="1100" b="0" i="0" u="none" strike="noStrike" dirty="0">
                          <a:solidFill>
                            <a:srgbClr val="000000"/>
                          </a:solidFill>
                          <a:effectLst/>
                          <a:latin typeface="Calibri"/>
                        </a:rPr>
                        <a:t>0,00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345478" y="2074620"/>
            <a:ext cx="11233248" cy="477054"/>
          </a:xfrm>
          <a:prstGeom prst="rect">
            <a:avLst/>
          </a:prstGeom>
          <a:noFill/>
        </p:spPr>
        <p:txBody>
          <a:bodyPr wrap="square" rtlCol="0">
            <a:spAutoFit/>
          </a:bodyPr>
          <a:lstStyle/>
          <a:p>
            <a:r>
              <a:rPr lang="ru-RU" b="1" dirty="0" smtClean="0"/>
              <a:t>5.1.5. Развитие дорожной инфраструктуры</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300465" y="1116117"/>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a:solidFill>
                  <a:schemeClr val="tx1"/>
                </a:solidFill>
              </a:rPr>
              <a:t>Увеличение доли </a:t>
            </a:r>
            <a:r>
              <a:rPr lang="ru-RU" sz="1400" dirty="0" smtClean="0">
                <a:solidFill>
                  <a:schemeClr val="tx1"/>
                </a:solidFill>
              </a:rPr>
              <a:t>автомобильных дорог</a:t>
            </a:r>
            <a:r>
              <a:rPr lang="ru-RU" sz="1400" dirty="0">
                <a:solidFill>
                  <a:schemeClr val="tx1"/>
                </a:solidFill>
              </a:rPr>
              <a:t>, соответствующих нормативным требованиям</a:t>
            </a:r>
          </a:p>
        </p:txBody>
      </p:sp>
      <p:sp>
        <p:nvSpPr>
          <p:cNvPr id="16" name="Прямоугольник 15"/>
          <p:cNvSpPr/>
          <p:nvPr/>
        </p:nvSpPr>
        <p:spPr>
          <a:xfrm>
            <a:off x="395809" y="1116117"/>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Несоответствие дорог нормативным требованиям</a:t>
            </a:r>
            <a:endParaRPr lang="ru-RU" sz="1400" dirty="0">
              <a:solidFill>
                <a:schemeClr val="tx1"/>
              </a:solidFill>
            </a:endParaRPr>
          </a:p>
        </p:txBody>
      </p:sp>
      <p:cxnSp>
        <p:nvCxnSpPr>
          <p:cNvPr id="7" name="Прямая соединительная линия 6"/>
          <p:cNvCxnSpPr/>
          <p:nvPr/>
        </p:nvCxnSpPr>
        <p:spPr>
          <a:xfrm flipV="1">
            <a:off x="467817" y="1548061"/>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flipV="1">
            <a:off x="6372473" y="1768413"/>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9598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33</a:t>
            </a:fld>
            <a:endParaRPr lang="ru-RU" sz="1100" dirty="0"/>
          </a:p>
        </p:txBody>
      </p:sp>
      <p:graphicFrame>
        <p:nvGraphicFramePr>
          <p:cNvPr id="6" name="Таблица 5"/>
          <p:cNvGraphicFramePr>
            <a:graphicFrameLocks noGrp="1"/>
          </p:cNvGraphicFramePr>
          <p:nvPr>
            <p:extLst>
              <p:ext uri="{D42A27DB-BD31-4B8C-83A1-F6EECF244321}">
                <p14:modId xmlns:p14="http://schemas.microsoft.com/office/powerpoint/2010/main" val="1371056568"/>
              </p:ext>
            </p:extLst>
          </p:nvPr>
        </p:nvGraphicFramePr>
        <p:xfrm>
          <a:off x="359825" y="2772197"/>
          <a:ext cx="11305257" cy="1725930"/>
        </p:xfrm>
        <a:graphic>
          <a:graphicData uri="http://schemas.openxmlformats.org/drawingml/2006/table">
            <a:tbl>
              <a:tblPr/>
              <a:tblGrid>
                <a:gridCol w="432049"/>
                <a:gridCol w="5328592"/>
                <a:gridCol w="1224136"/>
                <a:gridCol w="1224136"/>
                <a:gridCol w="720080"/>
                <a:gridCol w="648072"/>
                <a:gridCol w="731662"/>
                <a:gridCol w="498265"/>
                <a:gridCol w="498265"/>
              </a:tblGrid>
              <a:tr h="47477">
                <a:tc rowSpan="2">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Мероприятия</a:t>
                      </a:r>
                      <a:r>
                        <a:rPr lang="ru-RU" sz="1600" b="0" baseline="0" dirty="0" smtClean="0">
                          <a:solidFill>
                            <a:schemeClr val="tx1"/>
                          </a:solidFill>
                          <a:latin typeface="+mn-lt"/>
                          <a:ea typeface="Times New Roman"/>
                          <a:cs typeface="Times New Roman"/>
                        </a:rPr>
                        <a:t> и объекты инфраструктуры</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Финансы, млн. руб. </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121331">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00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Мероприятия, требующие рассмотрения для включения в бюджет,</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 оценка внесения</a:t>
                      </a:r>
                      <a:r>
                        <a:rPr lang="ru-RU" sz="1200" kern="1200" baseline="0" dirty="0" smtClean="0">
                          <a:solidFill>
                            <a:schemeClr val="tx1"/>
                          </a:solidFill>
                          <a:latin typeface="+mn-lt"/>
                          <a:ea typeface="Times New Roman"/>
                          <a:cs typeface="Times New Roman"/>
                        </a:rPr>
                        <a:t> их в </a:t>
                      </a:r>
                      <a:r>
                        <a:rPr lang="ru-RU" sz="1200" kern="1200" dirty="0" smtClean="0">
                          <a:solidFill>
                            <a:schemeClr val="tx1"/>
                          </a:solidFill>
                          <a:latin typeface="+mn-lt"/>
                          <a:ea typeface="Times New Roman"/>
                          <a:cs typeface="Times New Roman"/>
                        </a:rPr>
                        <a:t>государственные (муниципальные) программы,</a:t>
                      </a:r>
                      <a:r>
                        <a:rPr lang="ru-RU" sz="1200" kern="1200" baseline="0" dirty="0" smtClean="0">
                          <a:solidFill>
                            <a:schemeClr val="tx1"/>
                          </a:solidFill>
                          <a:latin typeface="+mn-lt"/>
                          <a:ea typeface="Times New Roman"/>
                          <a:cs typeface="Times New Roman"/>
                        </a:rPr>
                        <a:t> итого</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00000"/>
                        </a:lnSpc>
                        <a:spcAft>
                          <a:spcPts val="1000"/>
                        </a:spcAft>
                      </a:pP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417,00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259,20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127,80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30,00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100" b="0" i="0" u="none" strike="noStrike" dirty="0">
                          <a:solidFill>
                            <a:srgbClr val="000000"/>
                          </a:solidFill>
                          <a:effectLst/>
                          <a:latin typeface="Calibri"/>
                        </a:rPr>
                        <a:t>Благоустройство набережной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Адрес: 162250, РФ, Вологодская обл.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створ ул. Ленинградская </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2028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150,00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129,60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5,40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100" b="0" i="0" u="none" strike="noStrike" dirty="0">
                          <a:solidFill>
                            <a:srgbClr val="000000"/>
                          </a:solidFill>
                          <a:effectLst/>
                          <a:latin typeface="Calibri"/>
                        </a:rPr>
                        <a:t>Благоустройство центральной части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Адрес: 162250, РФ, Вологодская обл. город </a:t>
                      </a:r>
                      <a:r>
                        <a:rPr lang="ru-RU" sz="1100" b="0" i="0" u="none" strike="noStrike" dirty="0" err="1">
                          <a:solidFill>
                            <a:srgbClr val="000000"/>
                          </a:solidFill>
                          <a:effectLst/>
                          <a:latin typeface="Calibri"/>
                        </a:rPr>
                        <a:t>Харовск</a:t>
                      </a:r>
                      <a:r>
                        <a:rPr lang="ru-RU" sz="1100" b="0" i="0" u="none" strike="noStrike" dirty="0">
                          <a:solidFill>
                            <a:srgbClr val="000000"/>
                          </a:solidFill>
                          <a:effectLst/>
                          <a:latin typeface="Calibri"/>
                        </a:rPr>
                        <a:t> (Октябрьская и Торговая площади и ул. Октябрьская)</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a:solidFill>
                            <a:srgbClr val="000000"/>
                          </a:solidFill>
                          <a:effectLst/>
                          <a:latin typeface="Calibri"/>
                        </a:rPr>
                        <a:t>2029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a:solidFill>
                            <a:srgbClr val="000000"/>
                          </a:solidFill>
                          <a:effectLst/>
                          <a:latin typeface="Calibri"/>
                        </a:rPr>
                        <a:t>150,00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129,60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a:solidFill>
                            <a:srgbClr val="000000"/>
                          </a:solidFill>
                          <a:effectLst/>
                          <a:latin typeface="Calibri"/>
                        </a:rPr>
                        <a:t>5,40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15,00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r h="84404">
                <a:tc>
                  <a:txBody>
                    <a:bodyPr/>
                    <a:lstStyle/>
                    <a:p>
                      <a:pPr marL="0" indent="0" algn="ctr" defTabSz="945215" rtl="0" eaLnBrk="1" latinLnBrk="0" hangingPunct="1">
                        <a:lnSpc>
                          <a:spcPct val="100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b"/>
                      <a:r>
                        <a:rPr lang="ru-RU" sz="1100" b="0" i="0" u="none" strike="noStrike" dirty="0">
                          <a:solidFill>
                            <a:srgbClr val="000000"/>
                          </a:solidFill>
                          <a:effectLst/>
                          <a:latin typeface="Calibri"/>
                        </a:rPr>
                        <a:t>Благоустройство дворовых территорий г. </a:t>
                      </a:r>
                      <a:r>
                        <a:rPr lang="ru-RU" sz="1100" b="0" i="0" u="none" strike="noStrike" dirty="0" err="1">
                          <a:solidFill>
                            <a:srgbClr val="000000"/>
                          </a:solidFill>
                          <a:effectLst/>
                          <a:latin typeface="Calibri"/>
                        </a:rPr>
                        <a:t>Харовска</a:t>
                      </a:r>
                      <a:endParaRPr lang="ru-RU" sz="1100" b="0" i="0" u="none" strike="noStrike" dirty="0">
                        <a:solidFill>
                          <a:srgbClr val="000000"/>
                        </a:solidFill>
                        <a:effectLst/>
                        <a:latin typeface="Calibri"/>
                      </a:endParaRP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2027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00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г. </a:t>
                      </a:r>
                      <a:r>
                        <a:rPr lang="ru-RU" sz="1200" kern="1200" dirty="0" err="1" smtClean="0">
                          <a:solidFill>
                            <a:schemeClr val="tx1"/>
                          </a:solidFill>
                          <a:latin typeface="+mn-lt"/>
                          <a:ea typeface="Times New Roman"/>
                          <a:cs typeface="Times New Roman"/>
                        </a:rPr>
                        <a:t>Харовск</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ctr"/>
                      <a:r>
                        <a:rPr lang="ru-RU" sz="1100" b="0" i="0" u="none" strike="noStrike" dirty="0" smtClean="0">
                          <a:solidFill>
                            <a:srgbClr val="000000"/>
                          </a:solidFill>
                          <a:effectLst/>
                          <a:latin typeface="Calibri"/>
                        </a:rPr>
                        <a:t>417</a:t>
                      </a:r>
                      <a:endParaRPr lang="ru-RU" sz="1100" b="0" i="0" u="none" strike="noStrike" dirty="0">
                        <a:solidFill>
                          <a:srgbClr val="000000"/>
                        </a:solidFill>
                        <a:effectLst/>
                        <a:latin typeface="Calibri"/>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0" i="0" u="none" strike="noStrike">
                          <a:solidFill>
                            <a:srgbClr val="000000"/>
                          </a:solidFill>
                          <a:effectLst/>
                          <a:latin typeface="Calibri"/>
                        </a:rPr>
                        <a:t>259,2</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0" i="0" u="none" strike="noStrike">
                          <a:solidFill>
                            <a:srgbClr val="000000"/>
                          </a:solidFill>
                          <a:effectLst/>
                          <a:latin typeface="Calibri"/>
                        </a:rPr>
                        <a:t>127,8</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0" i="0" u="none" strike="noStrike" dirty="0">
                          <a:solidFill>
                            <a:srgbClr val="000000"/>
                          </a:solidFill>
                          <a:effectLst/>
                          <a:latin typeface="Calibri"/>
                        </a:rPr>
                        <a:t>30</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c>
                  <a:txBody>
                    <a:bodyPr/>
                    <a:lstStyle/>
                    <a:p>
                      <a:pPr algn="ctr" fontAlgn="ctr"/>
                      <a:r>
                        <a:rPr lang="ru-RU" sz="1100" b="0" i="0" u="none" strike="noStrike" dirty="0">
                          <a:solidFill>
                            <a:srgbClr val="000000"/>
                          </a:solidFill>
                          <a:effectLst/>
                          <a:latin typeface="Calibri"/>
                        </a:rPr>
                        <a:t>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accent1">
                        <a:lumMod val="20000"/>
                        <a:lumOff val="80000"/>
                      </a:schemeClr>
                    </a:solidFill>
                  </a:tcPr>
                </a:tc>
              </a:tr>
            </a:tbl>
          </a:graphicData>
        </a:graphic>
      </p:graphicFrame>
      <p:sp>
        <p:nvSpPr>
          <p:cNvPr id="10" name="Прямоугольник 9"/>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5.1 Инфраструктурные проекты и проектные инициативы по отраслям</a:t>
            </a:r>
          </a:p>
        </p:txBody>
      </p:sp>
      <p:sp>
        <p:nvSpPr>
          <p:cNvPr id="12" name="TextBox 11"/>
          <p:cNvSpPr txBox="1"/>
          <p:nvPr/>
        </p:nvSpPr>
        <p:spPr>
          <a:xfrm>
            <a:off x="345478" y="2074620"/>
            <a:ext cx="11233248" cy="477054"/>
          </a:xfrm>
          <a:prstGeom prst="rect">
            <a:avLst/>
          </a:prstGeom>
          <a:noFill/>
        </p:spPr>
        <p:txBody>
          <a:bodyPr wrap="square" rtlCol="0">
            <a:spAutoFit/>
          </a:bodyPr>
          <a:lstStyle/>
          <a:p>
            <a:r>
              <a:rPr lang="ru-RU" b="1" dirty="0" smtClean="0"/>
              <a:t>5.1.6. Благоустройство территорий</a:t>
            </a:r>
          </a:p>
        </p:txBody>
      </p:sp>
      <p:sp>
        <p:nvSpPr>
          <p:cNvPr id="2" name="TextBox 1"/>
          <p:cNvSpPr txBox="1"/>
          <p:nvPr/>
        </p:nvSpPr>
        <p:spPr>
          <a:xfrm>
            <a:off x="539825" y="6322734"/>
            <a:ext cx="8018542" cy="307777"/>
          </a:xfrm>
          <a:prstGeom prst="rect">
            <a:avLst/>
          </a:prstGeom>
          <a:noFill/>
        </p:spPr>
        <p:txBody>
          <a:bodyPr wrap="none" rtlCol="0">
            <a:spAutoFit/>
          </a:bodyPr>
          <a:lstStyle/>
          <a:p>
            <a:r>
              <a:rPr lang="ru-RU" sz="1400" dirty="0"/>
              <a:t>Цветом выделены объекты и мероприятия, требующие согласования с отраслевыми органами власти</a:t>
            </a:r>
          </a:p>
        </p:txBody>
      </p:sp>
      <p:sp>
        <p:nvSpPr>
          <p:cNvPr id="3" name="Прямоугольник 2"/>
          <p:cNvSpPr/>
          <p:nvPr/>
        </p:nvSpPr>
        <p:spPr>
          <a:xfrm>
            <a:off x="179825" y="6336621"/>
            <a:ext cx="360000" cy="252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372473" y="1116085"/>
            <a:ext cx="5256584"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Создание благоприятных условий и повышение комфортности проживания населения, улучшение условий для отдыха, повышение уровня благоустройства дворовых территорий муниципального образования</a:t>
            </a:r>
            <a:endParaRPr lang="ru-RU" sz="1400" dirty="0">
              <a:solidFill>
                <a:schemeClr val="tx1"/>
              </a:solidFill>
            </a:endParaRPr>
          </a:p>
        </p:txBody>
      </p:sp>
      <p:sp>
        <p:nvSpPr>
          <p:cNvPr id="16" name="Прямоугольник 15"/>
          <p:cNvSpPr/>
          <p:nvPr/>
        </p:nvSpPr>
        <p:spPr>
          <a:xfrm>
            <a:off x="395809" y="1116117"/>
            <a:ext cx="5112568" cy="64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ru-RU" sz="1400" dirty="0" smtClean="0">
                <a:solidFill>
                  <a:schemeClr val="tx1"/>
                </a:solidFill>
              </a:rPr>
              <a:t>Низкий уровень благоустройства территории </a:t>
            </a:r>
            <a:endParaRPr lang="ru-RU" sz="1400" dirty="0">
              <a:solidFill>
                <a:schemeClr val="tx1"/>
              </a:solidFill>
            </a:endParaRPr>
          </a:p>
        </p:txBody>
      </p:sp>
      <p:cxnSp>
        <p:nvCxnSpPr>
          <p:cNvPr id="7" name="Прямая соединительная линия 6"/>
          <p:cNvCxnSpPr/>
          <p:nvPr/>
        </p:nvCxnSpPr>
        <p:spPr>
          <a:xfrm flipV="1">
            <a:off x="467817" y="1692077"/>
            <a:ext cx="4536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Стрелка вправо 8"/>
          <p:cNvSpPr/>
          <p:nvPr/>
        </p:nvSpPr>
        <p:spPr>
          <a:xfrm>
            <a:off x="5724401" y="971997"/>
            <a:ext cx="504056" cy="792088"/>
          </a:xfrm>
          <a:prstGeom prst="rightArrow">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7" name="Прямая соединительная линия 16"/>
          <p:cNvCxnSpPr/>
          <p:nvPr/>
        </p:nvCxnSpPr>
        <p:spPr>
          <a:xfrm>
            <a:off x="6454115" y="2196133"/>
            <a:ext cx="517494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917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34</a:t>
            </a:fld>
            <a:endParaRPr lang="ru-RU" sz="1100" dirty="0"/>
          </a:p>
        </p:txBody>
      </p:sp>
      <p:graphicFrame>
        <p:nvGraphicFramePr>
          <p:cNvPr id="7" name="Таблица 6"/>
          <p:cNvGraphicFramePr>
            <a:graphicFrameLocks noGrp="1"/>
          </p:cNvGraphicFramePr>
          <p:nvPr>
            <p:extLst>
              <p:ext uri="{D42A27DB-BD31-4B8C-83A1-F6EECF244321}">
                <p14:modId xmlns:p14="http://schemas.microsoft.com/office/powerpoint/2010/main" val="3298927771"/>
              </p:ext>
            </p:extLst>
          </p:nvPr>
        </p:nvGraphicFramePr>
        <p:xfrm>
          <a:off x="611833" y="1188021"/>
          <a:ext cx="10873208" cy="4755634"/>
        </p:xfrm>
        <a:graphic>
          <a:graphicData uri="http://schemas.openxmlformats.org/drawingml/2006/table">
            <a:tbl>
              <a:tblPr/>
              <a:tblGrid>
                <a:gridCol w="397986"/>
                <a:gridCol w="2298364"/>
                <a:gridCol w="1502958"/>
                <a:gridCol w="1626292"/>
                <a:gridCol w="749793"/>
                <a:gridCol w="749793"/>
                <a:gridCol w="749793"/>
                <a:gridCol w="749793"/>
                <a:gridCol w="749793"/>
                <a:gridCol w="1298643"/>
              </a:tblGrid>
              <a:tr h="236704">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Мероприятие</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Партнер</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Финансирование, тыс. руб. </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Период реализации</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r>
              <a:tr h="352800">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ФБ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РБ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МБ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ВБФ</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r>
              <a:tr h="285770">
                <a:tc>
                  <a:txBody>
                    <a:bodyPr/>
                    <a:lstStyle/>
                    <a:p>
                      <a:pPr marL="0" indent="0" algn="ctr" defTabSz="945215" rtl="0" eaLnBrk="1" fontAlgn="ctr" latinLnBrk="0" hangingPunct="1">
                        <a:lnSpc>
                          <a:spcPct val="115000"/>
                        </a:lnSpc>
                        <a:spcAft>
                          <a:spcPts val="1000"/>
                        </a:spcAft>
                      </a:pPr>
                      <a:r>
                        <a:rPr lang="ru-RU" sz="1400" kern="1200" dirty="0" smtClean="0">
                          <a:solidFill>
                            <a:schemeClr val="tx1"/>
                          </a:solidFill>
                          <a:latin typeface="+mn-lt"/>
                          <a:ea typeface="Times New Roman"/>
                          <a:cs typeface="Times New Roman"/>
                        </a:rPr>
                        <a:t>1. </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Times New Roman"/>
                          <a:ea typeface="Times New Roman"/>
                          <a:cs typeface="Times New Roman"/>
                        </a:rPr>
                        <a:t>Реализация проекта «</a:t>
                      </a:r>
                      <a:r>
                        <a:rPr lang="ru-RU" sz="1100" dirty="0" err="1">
                          <a:effectLst/>
                          <a:latin typeface="Times New Roman"/>
                          <a:ea typeface="Times New Roman"/>
                          <a:cs typeface="Times New Roman"/>
                        </a:rPr>
                        <a:t>Харовские</a:t>
                      </a:r>
                      <a:r>
                        <a:rPr lang="ru-RU" sz="1100" dirty="0">
                          <a:effectLst/>
                          <a:latin typeface="Times New Roman"/>
                          <a:ea typeface="Times New Roman"/>
                          <a:cs typeface="Times New Roman"/>
                        </a:rPr>
                        <a:t> </a:t>
                      </a:r>
                      <a:r>
                        <a:rPr lang="ru-RU" sz="1100" dirty="0" err="1">
                          <a:effectLst/>
                          <a:latin typeface="Times New Roman"/>
                          <a:ea typeface="Times New Roman"/>
                          <a:cs typeface="Times New Roman"/>
                        </a:rPr>
                        <a:t>сады»в</a:t>
                      </a:r>
                      <a:r>
                        <a:rPr lang="ru-RU" sz="1100" dirty="0">
                          <a:effectLst/>
                          <a:latin typeface="Times New Roman"/>
                          <a:ea typeface="Times New Roman"/>
                          <a:cs typeface="Times New Roman"/>
                        </a:rPr>
                        <a:t> рамках </a:t>
                      </a:r>
                      <a:r>
                        <a:rPr lang="ru-RU" sz="1100" dirty="0" err="1">
                          <a:effectLst/>
                          <a:latin typeface="Times New Roman"/>
                          <a:ea typeface="Times New Roman"/>
                          <a:cs typeface="Times New Roman"/>
                        </a:rPr>
                        <a:t>Всеросийского</a:t>
                      </a:r>
                      <a:r>
                        <a:rPr lang="ru-RU" sz="1100" dirty="0">
                          <a:effectLst/>
                          <a:latin typeface="Times New Roman"/>
                          <a:ea typeface="Times New Roman"/>
                          <a:cs typeface="Times New Roman"/>
                        </a:rPr>
                        <a:t> конкурса лучших проектов создания комфортной городской среды в категории малые города</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700" dirty="0">
                          <a:effectLst/>
                          <a:latin typeface="Times New Roman"/>
                          <a:ea typeface="Times New Roman"/>
                          <a:cs typeface="Times New Roman"/>
                        </a:rPr>
                        <a:t>Г</a:t>
                      </a:r>
                      <a:r>
                        <a:rPr lang="ru-RU" sz="800" dirty="0">
                          <a:effectLst/>
                          <a:latin typeface="Times New Roman"/>
                          <a:ea typeface="Times New Roman"/>
                          <a:cs typeface="Times New Roman"/>
                        </a:rPr>
                        <a:t>. </a:t>
                      </a:r>
                      <a:r>
                        <a:rPr lang="ru-RU" sz="1100" dirty="0" err="1">
                          <a:effectLst/>
                          <a:latin typeface="Times New Roman"/>
                          <a:ea typeface="Times New Roman"/>
                          <a:cs typeface="Times New Roman"/>
                        </a:rPr>
                        <a:t>Харовск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Смирнов Евгений Олегович,  Хабалев Павел Игоресич</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mn-lt"/>
                        </a:rPr>
                        <a:t>123827,5</a:t>
                      </a:r>
                      <a:endParaRPr lang="ru-RU" sz="1200" b="0" i="0" u="none" strike="noStrike" dirty="0">
                        <a:solidFill>
                          <a:srgbClr val="000000"/>
                        </a:solidFill>
                        <a:effectLst/>
                        <a:latin typeface="+mn-lt"/>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mn-lt"/>
                        </a:rPr>
                        <a:t>73200</a:t>
                      </a:r>
                      <a:endParaRPr lang="ru-RU" sz="1200" b="0" i="0" u="none" strike="noStrike" dirty="0">
                        <a:solidFill>
                          <a:srgbClr val="000000"/>
                        </a:solidFill>
                        <a:effectLst/>
                        <a:latin typeface="+mn-lt"/>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21000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27527,5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2100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2025</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marL="0" indent="0" algn="ctr" defTabSz="945215" rtl="0" eaLnBrk="1" fontAlgn="ctr" latinLnBrk="0" hangingPunct="1">
                        <a:lnSpc>
                          <a:spcPct val="115000"/>
                        </a:lnSpc>
                        <a:spcAft>
                          <a:spcPts val="1000"/>
                        </a:spcAft>
                      </a:pPr>
                      <a:r>
                        <a:rPr lang="ru-RU" sz="1400" kern="1200" dirty="0" smtClean="0">
                          <a:solidFill>
                            <a:schemeClr val="tx1"/>
                          </a:solidFill>
                          <a:latin typeface="+mn-lt"/>
                          <a:ea typeface="Times New Roman"/>
                          <a:cs typeface="Times New Roman"/>
                        </a:rPr>
                        <a:t>2.</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водоразборной колонки д. </a:t>
                      </a:r>
                      <a:r>
                        <a:rPr lang="ru-RU" sz="1000" kern="1200" dirty="0" err="1">
                          <a:solidFill>
                            <a:srgbClr val="000000"/>
                          </a:solidFill>
                          <a:effectLst/>
                          <a:latin typeface="Calibri"/>
                          <a:ea typeface="Times New Roman"/>
                          <a:cs typeface="Times New Roman"/>
                        </a:rPr>
                        <a:t>Семениха</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lnSpc>
                          <a:spcPct val="115000"/>
                        </a:lnSpc>
                        <a:spcAft>
                          <a:spcPts val="1000"/>
                        </a:spcAft>
                      </a:pPr>
                      <a:r>
                        <a:rPr lang="ru-RU" sz="1000" kern="1200" dirty="0">
                          <a:solidFill>
                            <a:srgbClr val="000000"/>
                          </a:solidFill>
                          <a:effectLst/>
                          <a:latin typeface="Calibri"/>
                          <a:ea typeface="Times New Roman"/>
                          <a:cs typeface="Times New Roman"/>
                        </a:rPr>
                        <a:t>д. </a:t>
                      </a:r>
                      <a:r>
                        <a:rPr lang="ru-RU" sz="1000" kern="1200" dirty="0" err="1">
                          <a:solidFill>
                            <a:srgbClr val="000000"/>
                          </a:solidFill>
                          <a:effectLst/>
                          <a:latin typeface="Calibri"/>
                          <a:ea typeface="Times New Roman"/>
                          <a:cs typeface="Times New Roman"/>
                        </a:rPr>
                        <a:t>Семениха</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МКП "Управление ЖКХ"</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275,2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0,0</a:t>
                      </a:r>
                      <a:endParaRPr lang="ru-RU" sz="1200" b="0" i="0" u="none" strike="noStrike" dirty="0">
                        <a:solidFill>
                          <a:srgbClr val="000000"/>
                        </a:solidFill>
                        <a:effectLst/>
                        <a:latin typeface="+mn-lt"/>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192,6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38,3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44,3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a:solidFill>
                            <a:srgbClr val="000000"/>
                          </a:solidFill>
                          <a:effectLst/>
                          <a:latin typeface="Calibri"/>
                          <a:ea typeface="Times New Roman"/>
                          <a:cs typeface="Calibri"/>
                        </a:rPr>
                        <a:t>апрель-сентябрь 2024</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marL="0" indent="0" algn="ctr" defTabSz="945215" rtl="0" eaLnBrk="1" fontAlgn="ctr" latinLnBrk="0" hangingPunct="1">
                        <a:lnSpc>
                          <a:spcPct val="115000"/>
                        </a:lnSpc>
                        <a:spcAft>
                          <a:spcPts val="1000"/>
                        </a:spcAft>
                      </a:pPr>
                      <a:r>
                        <a:rPr lang="ru-RU" sz="1400" kern="1200" dirty="0" smtClean="0">
                          <a:solidFill>
                            <a:schemeClr val="tx1"/>
                          </a:solidFill>
                          <a:latin typeface="+mn-lt"/>
                          <a:ea typeface="Times New Roman"/>
                          <a:cs typeface="Times New Roman"/>
                        </a:rPr>
                        <a:t>3.</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a:solidFill>
                            <a:srgbClr val="000000"/>
                          </a:solidFill>
                          <a:effectLst/>
                          <a:latin typeface="Calibri"/>
                          <a:ea typeface="Times New Roman"/>
                          <a:cs typeface="Times New Roman"/>
                        </a:rPr>
                        <a:t>Монтаж сетей холодного водоснабжения г. Харовск, ул. Новая</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lnSpc>
                          <a:spcPct val="115000"/>
                        </a:lnSpc>
                        <a:spcAft>
                          <a:spcPts val="1000"/>
                        </a:spcAft>
                      </a:pPr>
                      <a:r>
                        <a:rPr lang="ru-RU" sz="1000" kern="1200" dirty="0">
                          <a:solidFill>
                            <a:srgbClr val="000000"/>
                          </a:solidFill>
                          <a:effectLst/>
                          <a:latin typeface="Calibri"/>
                          <a:ea typeface="Times New Roman"/>
                          <a:cs typeface="Times New Roman"/>
                        </a:rPr>
                        <a:t>г. </a:t>
                      </a:r>
                      <a:r>
                        <a:rPr lang="ru-RU" sz="1000" kern="1200" dirty="0" err="1">
                          <a:solidFill>
                            <a:srgbClr val="000000"/>
                          </a:solidFill>
                          <a:effectLst/>
                          <a:latin typeface="Calibri"/>
                          <a:ea typeface="Times New Roman"/>
                          <a:cs typeface="Times New Roman"/>
                        </a:rPr>
                        <a:t>Харовск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Times New Roman"/>
                          <a:ea typeface="Times New Roman"/>
                          <a:cs typeface="Times New Roman"/>
                        </a:rPr>
                        <a:t>МКП "Управление ЖКХ"</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2299,3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1609,5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319,6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370,2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a:solidFill>
                            <a:srgbClr val="000000"/>
                          </a:solidFill>
                          <a:effectLst/>
                          <a:latin typeface="Calibri"/>
                          <a:ea typeface="Times New Roman"/>
                          <a:cs typeface="Times New Roman"/>
                        </a:rPr>
                        <a:t>июнь-сентябрь 2024</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93918">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400" kern="1200" dirty="0" smtClean="0">
                          <a:solidFill>
                            <a:schemeClr val="tx1"/>
                          </a:solidFill>
                          <a:latin typeface="+mn-lt"/>
                          <a:ea typeface="Times New Roman"/>
                          <a:cs typeface="Times New Roman"/>
                        </a:rPr>
                        <a:t>4. </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г. </a:t>
                      </a:r>
                      <a:r>
                        <a:rPr lang="ru-RU" sz="1000" kern="1200" dirty="0" err="1">
                          <a:solidFill>
                            <a:srgbClr val="000000"/>
                          </a:solidFill>
                          <a:effectLst/>
                          <a:latin typeface="Calibri"/>
                          <a:ea typeface="Times New Roman"/>
                          <a:cs typeface="Times New Roman"/>
                        </a:rPr>
                        <a:t>Харовск</a:t>
                      </a:r>
                      <a:r>
                        <a:rPr lang="ru-RU" sz="1000" kern="1200" dirty="0">
                          <a:solidFill>
                            <a:srgbClr val="000000"/>
                          </a:solidFill>
                          <a:effectLst/>
                          <a:latin typeface="Calibri"/>
                          <a:ea typeface="Times New Roman"/>
                          <a:cs typeface="Times New Roman"/>
                        </a:rPr>
                        <a:t>, ул. Энергетиков (1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lnSpc>
                          <a:spcPct val="115000"/>
                        </a:lnSpc>
                        <a:spcAft>
                          <a:spcPts val="1000"/>
                        </a:spcAft>
                      </a:pPr>
                      <a:r>
                        <a:rPr lang="ru-RU" sz="1000" kern="1200">
                          <a:solidFill>
                            <a:srgbClr val="000000"/>
                          </a:solidFill>
                          <a:effectLst/>
                          <a:latin typeface="Calibri"/>
                          <a:ea typeface="Times New Roman"/>
                          <a:cs typeface="Times New Roman"/>
                        </a:rPr>
                        <a:t>г. Харовск</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Times New Roman"/>
                          <a:ea typeface="Times New Roman"/>
                          <a:cs typeface="Times New Roman"/>
                        </a:rPr>
                        <a:t>МКП "Управление ЖКХ"</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2442,3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1709,6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339,5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393,2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a:solidFill>
                            <a:srgbClr val="000000"/>
                          </a:solidFill>
                          <a:effectLst/>
                          <a:latin typeface="Calibri"/>
                          <a:ea typeface="Times New Roman"/>
                          <a:cs typeface="Times New Roman"/>
                        </a:rPr>
                        <a:t>июнь-сентябрь 2024</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53317">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5. </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г. </a:t>
                      </a:r>
                      <a:r>
                        <a:rPr lang="ru-RU" sz="1000" kern="1200" dirty="0" err="1">
                          <a:solidFill>
                            <a:srgbClr val="000000"/>
                          </a:solidFill>
                          <a:effectLst/>
                          <a:latin typeface="Calibri"/>
                          <a:ea typeface="Times New Roman"/>
                          <a:cs typeface="Times New Roman"/>
                        </a:rPr>
                        <a:t>Харовск</a:t>
                      </a:r>
                      <a:r>
                        <a:rPr lang="ru-RU" sz="1000" kern="1200" dirty="0">
                          <a:solidFill>
                            <a:srgbClr val="000000"/>
                          </a:solidFill>
                          <a:effectLst/>
                          <a:latin typeface="Calibri"/>
                          <a:ea typeface="Times New Roman"/>
                          <a:cs typeface="Times New Roman"/>
                        </a:rPr>
                        <a:t>, ул. Энергетиков (2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lnSpc>
                          <a:spcPct val="115000"/>
                        </a:lnSpc>
                        <a:spcAft>
                          <a:spcPts val="1000"/>
                        </a:spcAft>
                      </a:pPr>
                      <a:r>
                        <a:rPr lang="ru-RU" sz="1000" kern="1200">
                          <a:solidFill>
                            <a:srgbClr val="000000"/>
                          </a:solidFill>
                          <a:effectLst/>
                          <a:latin typeface="Calibri"/>
                          <a:ea typeface="Times New Roman"/>
                          <a:cs typeface="Times New Roman"/>
                        </a:rPr>
                        <a:t>г. Харовск</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Times New Roman"/>
                          <a:ea typeface="Times New Roman"/>
                          <a:cs typeface="Times New Roman"/>
                        </a:rPr>
                        <a:t>МКП "Управление ЖКХ"</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2203,9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1542,7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306,3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354,9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a:solidFill>
                            <a:srgbClr val="000000"/>
                          </a:solidFill>
                          <a:effectLst/>
                          <a:latin typeface="Calibri"/>
                          <a:ea typeface="Times New Roman"/>
                          <a:cs typeface="Times New Roman"/>
                        </a:rPr>
                        <a:t>июнь-сентябрь 2024</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73426">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6.</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д. </a:t>
                      </a:r>
                      <a:r>
                        <a:rPr lang="ru-RU" sz="1000" kern="1200" dirty="0" err="1">
                          <a:solidFill>
                            <a:srgbClr val="000000"/>
                          </a:solidFill>
                          <a:effectLst/>
                          <a:latin typeface="Calibri"/>
                          <a:ea typeface="Times New Roman"/>
                          <a:cs typeface="Times New Roman"/>
                        </a:rPr>
                        <a:t>Конанцево</a:t>
                      </a:r>
                      <a:r>
                        <a:rPr lang="ru-RU" sz="1000" kern="1200" dirty="0">
                          <a:solidFill>
                            <a:srgbClr val="000000"/>
                          </a:solidFill>
                          <a:effectLst/>
                          <a:latin typeface="Calibri"/>
                          <a:ea typeface="Times New Roman"/>
                          <a:cs typeface="Times New Roman"/>
                        </a:rPr>
                        <a:t> (1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ru-RU" sz="1000" kern="1200" dirty="0">
                          <a:solidFill>
                            <a:srgbClr val="000000"/>
                          </a:solidFill>
                          <a:effectLst/>
                          <a:latin typeface="Calibri"/>
                          <a:ea typeface="Times New Roman"/>
                          <a:cs typeface="Times New Roman"/>
                        </a:rPr>
                        <a:t>д. </a:t>
                      </a:r>
                      <a:r>
                        <a:rPr lang="ru-RU" sz="1000" kern="1200" dirty="0" err="1">
                          <a:solidFill>
                            <a:srgbClr val="000000"/>
                          </a:solidFill>
                          <a:effectLst/>
                          <a:latin typeface="Calibri"/>
                          <a:ea typeface="Times New Roman"/>
                          <a:cs typeface="Times New Roman"/>
                        </a:rPr>
                        <a:t>Конанцево</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МКП "Управление ЖКХ"</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1256,7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879,7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174,7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202,3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dirty="0">
                          <a:solidFill>
                            <a:srgbClr val="000000"/>
                          </a:solidFill>
                          <a:effectLst/>
                          <a:latin typeface="Calibri"/>
                          <a:ea typeface="Times New Roman"/>
                          <a:cs typeface="Times New Roman"/>
                        </a:rPr>
                        <a:t>июнь-сентябрь 2024</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73426">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5.</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г. </a:t>
                      </a:r>
                      <a:r>
                        <a:rPr lang="ru-RU" sz="1000" kern="1200" dirty="0" err="1">
                          <a:solidFill>
                            <a:srgbClr val="000000"/>
                          </a:solidFill>
                          <a:effectLst/>
                          <a:latin typeface="Calibri"/>
                          <a:ea typeface="Times New Roman"/>
                          <a:cs typeface="Times New Roman"/>
                        </a:rPr>
                        <a:t>Харовск</a:t>
                      </a:r>
                      <a:r>
                        <a:rPr lang="ru-RU" sz="1000" kern="1200" dirty="0">
                          <a:solidFill>
                            <a:srgbClr val="000000"/>
                          </a:solidFill>
                          <a:effectLst/>
                          <a:latin typeface="Calibri"/>
                          <a:ea typeface="Times New Roman"/>
                          <a:cs typeface="Times New Roman"/>
                        </a:rPr>
                        <a:t>, ул. Энергетиков (2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lnSpc>
                          <a:spcPct val="115000"/>
                        </a:lnSpc>
                        <a:spcAft>
                          <a:spcPts val="1000"/>
                        </a:spcAft>
                      </a:pPr>
                      <a:r>
                        <a:rPr lang="ru-RU" sz="1000" kern="1200">
                          <a:solidFill>
                            <a:srgbClr val="000000"/>
                          </a:solidFill>
                          <a:effectLst/>
                          <a:latin typeface="Calibri"/>
                          <a:ea typeface="Times New Roman"/>
                          <a:cs typeface="Times New Roman"/>
                        </a:rPr>
                        <a:t>г. Харовск</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МКП "Управление ЖКХ"</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123928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73300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21000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27527,5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2100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dirty="0">
                          <a:solidFill>
                            <a:srgbClr val="000000"/>
                          </a:solidFill>
                          <a:effectLst/>
                          <a:latin typeface="Calibri"/>
                          <a:ea typeface="Times New Roman"/>
                          <a:cs typeface="Times New Roman"/>
                        </a:rPr>
                        <a:t>июнь-сентябрь 2024</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73426">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6.</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д. </a:t>
                      </a:r>
                      <a:r>
                        <a:rPr lang="ru-RU" sz="1000" kern="1200" dirty="0" err="1">
                          <a:solidFill>
                            <a:srgbClr val="000000"/>
                          </a:solidFill>
                          <a:effectLst/>
                          <a:latin typeface="Calibri"/>
                          <a:ea typeface="Times New Roman"/>
                          <a:cs typeface="Times New Roman"/>
                        </a:rPr>
                        <a:t>Конанцево</a:t>
                      </a:r>
                      <a:r>
                        <a:rPr lang="ru-RU" sz="1000" kern="1200" dirty="0">
                          <a:solidFill>
                            <a:srgbClr val="000000"/>
                          </a:solidFill>
                          <a:effectLst/>
                          <a:latin typeface="Calibri"/>
                          <a:ea typeface="Times New Roman"/>
                          <a:cs typeface="Times New Roman"/>
                        </a:rPr>
                        <a:t> (1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ru-RU" sz="1000" kern="1200">
                          <a:solidFill>
                            <a:srgbClr val="000000"/>
                          </a:solidFill>
                          <a:effectLst/>
                          <a:latin typeface="Calibri"/>
                          <a:ea typeface="Times New Roman"/>
                          <a:cs typeface="Times New Roman"/>
                        </a:rPr>
                        <a:t>д. Конанцево</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МКП "Управление ЖКХ"</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275,2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192,6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38,3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44,3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dirty="0">
                          <a:solidFill>
                            <a:srgbClr val="000000"/>
                          </a:solidFill>
                          <a:effectLst/>
                          <a:latin typeface="Calibri"/>
                          <a:ea typeface="Times New Roman"/>
                          <a:cs typeface="Times New Roman"/>
                        </a:rPr>
                        <a:t>июнь-сентябрь 2024</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bl>
          </a:graphicData>
        </a:graphic>
      </p:graphicFrame>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5.2. Партнерская программа с бизнесом</a:t>
            </a:r>
          </a:p>
        </p:txBody>
      </p:sp>
      <p:sp>
        <p:nvSpPr>
          <p:cNvPr id="2" name="TextBox 1"/>
          <p:cNvSpPr txBox="1"/>
          <p:nvPr/>
        </p:nvSpPr>
        <p:spPr>
          <a:xfrm>
            <a:off x="5580385" y="6201923"/>
            <a:ext cx="184731" cy="477054"/>
          </a:xfrm>
          <a:prstGeom prst="rect">
            <a:avLst/>
          </a:prstGeom>
          <a:noFill/>
        </p:spPr>
        <p:txBody>
          <a:bodyPr wrap="none" rtlCol="0">
            <a:spAutoFit/>
          </a:bodyPr>
          <a:lstStyle/>
          <a:p>
            <a:endParaRPr lang="ru-RU" dirty="0">
              <a:solidFill>
                <a:srgbClr val="FF0000"/>
              </a:solidFill>
            </a:endParaRPr>
          </a:p>
        </p:txBody>
      </p:sp>
    </p:spTree>
    <p:extLst>
      <p:ext uri="{BB962C8B-B14F-4D97-AF65-F5344CB8AC3E}">
        <p14:creationId xmlns:p14="http://schemas.microsoft.com/office/powerpoint/2010/main" val="21267273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35</a:t>
            </a:fld>
            <a:endParaRPr lang="ru-RU" sz="1100" dirty="0"/>
          </a:p>
        </p:txBody>
      </p:sp>
      <p:graphicFrame>
        <p:nvGraphicFramePr>
          <p:cNvPr id="7" name="Таблица 6"/>
          <p:cNvGraphicFramePr>
            <a:graphicFrameLocks noGrp="1"/>
          </p:cNvGraphicFramePr>
          <p:nvPr>
            <p:extLst>
              <p:ext uri="{D42A27DB-BD31-4B8C-83A1-F6EECF244321}">
                <p14:modId xmlns:p14="http://schemas.microsoft.com/office/powerpoint/2010/main" val="595021239"/>
              </p:ext>
            </p:extLst>
          </p:nvPr>
        </p:nvGraphicFramePr>
        <p:xfrm>
          <a:off x="251793" y="1044006"/>
          <a:ext cx="11377264" cy="5454116"/>
        </p:xfrm>
        <a:graphic>
          <a:graphicData uri="http://schemas.openxmlformats.org/drawingml/2006/table">
            <a:tbl>
              <a:tblPr/>
              <a:tblGrid>
                <a:gridCol w="340319"/>
                <a:gridCol w="2421611"/>
                <a:gridCol w="1583553"/>
                <a:gridCol w="1713500"/>
                <a:gridCol w="790000"/>
                <a:gridCol w="790000"/>
                <a:gridCol w="790000"/>
                <a:gridCol w="790000"/>
                <a:gridCol w="790000"/>
                <a:gridCol w="1368281"/>
              </a:tblGrid>
              <a:tr h="511296">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Мероприятие</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Партнер</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Финансирование, тыс. руб. </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Период реализации</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r>
              <a:tr h="356832">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ФБ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РБ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МБ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ВБФ</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r>
              <a:tr h="356578">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7.</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д. </a:t>
                      </a:r>
                      <a:r>
                        <a:rPr lang="ru-RU" sz="1000" kern="1200" dirty="0" err="1">
                          <a:solidFill>
                            <a:srgbClr val="000000"/>
                          </a:solidFill>
                          <a:effectLst/>
                          <a:latin typeface="Calibri"/>
                          <a:ea typeface="Times New Roman"/>
                          <a:cs typeface="Times New Roman"/>
                        </a:rPr>
                        <a:t>Конанцево</a:t>
                      </a:r>
                      <a:r>
                        <a:rPr lang="ru-RU" sz="1000" kern="1200" dirty="0">
                          <a:solidFill>
                            <a:srgbClr val="000000"/>
                          </a:solidFill>
                          <a:effectLst/>
                          <a:latin typeface="Calibri"/>
                          <a:ea typeface="Times New Roman"/>
                          <a:cs typeface="Times New Roman"/>
                        </a:rPr>
                        <a:t> (2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ru-RU" sz="1000" kern="1200">
                          <a:solidFill>
                            <a:srgbClr val="000000"/>
                          </a:solidFill>
                          <a:effectLst/>
                          <a:latin typeface="Calibri"/>
                          <a:ea typeface="Times New Roman"/>
                          <a:cs typeface="Times New Roman"/>
                        </a:rPr>
                        <a:t>д. Конанцево</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Times New Roman"/>
                          <a:ea typeface="Times New Roman"/>
                          <a:cs typeface="Times New Roman"/>
                        </a:rPr>
                        <a:t>МКП "Управление ЖКХ"</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699,9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489,9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97,3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112,7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a:solidFill>
                            <a:srgbClr val="000000"/>
                          </a:solidFill>
                          <a:effectLst/>
                          <a:latin typeface="Calibri"/>
                          <a:ea typeface="Times New Roman"/>
                          <a:cs typeface="Times New Roman"/>
                        </a:rPr>
                        <a:t>апрель-сентябрь 2024</a:t>
                      </a:r>
                      <a:endParaRPr lang="ru-RU" sz="110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marL="0" indent="0" algn="ctr" defTabSz="945215" rtl="0" eaLnBrk="1" latinLnBrk="0" hangingPunct="1">
                        <a:lnSpc>
                          <a:spcPct val="115000"/>
                        </a:lnSpc>
                        <a:spcAft>
                          <a:spcPts val="1000"/>
                        </a:spcAft>
                      </a:pPr>
                      <a:r>
                        <a:rPr lang="ru-RU" sz="1400" kern="1200" dirty="0" smtClean="0">
                          <a:solidFill>
                            <a:schemeClr val="tx1"/>
                          </a:solidFill>
                          <a:latin typeface="+mn-lt"/>
                          <a:ea typeface="Times New Roman"/>
                          <a:cs typeface="Times New Roman"/>
                        </a:rPr>
                        <a:t>8.</a:t>
                      </a:r>
                    </a:p>
                  </a:txBody>
                  <a:tcPr marL="9299" marR="9299" marT="9048"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000" kern="1200" dirty="0">
                          <a:solidFill>
                            <a:srgbClr val="000000"/>
                          </a:solidFill>
                          <a:effectLst/>
                          <a:latin typeface="Calibri"/>
                          <a:ea typeface="Times New Roman"/>
                          <a:cs typeface="Times New Roman"/>
                        </a:rPr>
                        <a:t>Монтаж сетей холодного водоснабжения д. </a:t>
                      </a:r>
                      <a:r>
                        <a:rPr lang="ru-RU" sz="1000" kern="1200" dirty="0" err="1">
                          <a:solidFill>
                            <a:srgbClr val="000000"/>
                          </a:solidFill>
                          <a:effectLst/>
                          <a:latin typeface="Calibri"/>
                          <a:ea typeface="Times New Roman"/>
                          <a:cs typeface="Times New Roman"/>
                        </a:rPr>
                        <a:t>Конанцево</a:t>
                      </a:r>
                      <a:r>
                        <a:rPr lang="ru-RU" sz="1000" kern="1200" dirty="0">
                          <a:solidFill>
                            <a:srgbClr val="000000"/>
                          </a:solidFill>
                          <a:effectLst/>
                          <a:latin typeface="Calibri"/>
                          <a:ea typeface="Times New Roman"/>
                          <a:cs typeface="Times New Roman"/>
                        </a:rPr>
                        <a:t> (3 участок)</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ru-RU" sz="1000" kern="1200" dirty="0">
                          <a:solidFill>
                            <a:srgbClr val="000000"/>
                          </a:solidFill>
                          <a:effectLst/>
                          <a:latin typeface="Calibri"/>
                          <a:ea typeface="Times New Roman"/>
                          <a:cs typeface="Times New Roman"/>
                        </a:rPr>
                        <a:t>д. </a:t>
                      </a:r>
                      <a:r>
                        <a:rPr lang="ru-RU" sz="1000" kern="1200" dirty="0" err="1">
                          <a:solidFill>
                            <a:srgbClr val="000000"/>
                          </a:solidFill>
                          <a:effectLst/>
                          <a:latin typeface="Calibri"/>
                          <a:ea typeface="Times New Roman"/>
                          <a:cs typeface="Times New Roman"/>
                        </a:rPr>
                        <a:t>Конанцево</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Times New Roman"/>
                          <a:ea typeface="Times New Roman"/>
                          <a:cs typeface="Times New Roman"/>
                        </a:rPr>
                        <a:t>МКП "Управление ЖКХ"</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1101,9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771,3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153,2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177,4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000" dirty="0">
                          <a:solidFill>
                            <a:srgbClr val="000000"/>
                          </a:solidFill>
                          <a:effectLst/>
                          <a:latin typeface="Calibri"/>
                          <a:ea typeface="Times New Roman"/>
                          <a:cs typeface="Times New Roman"/>
                        </a:rPr>
                        <a:t>июнь-сентябрь 2024</a:t>
                      </a:r>
                      <a:endParaRPr lang="ru-RU" sz="1100" dirty="0">
                        <a:effectLst/>
                        <a:latin typeface="Calibri"/>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dirty="0">
                          <a:effectLst/>
                          <a:latin typeface="+mn-lt"/>
                          <a:ea typeface="Times New Roman"/>
                          <a:cs typeface="Times New Roman"/>
                        </a:rPr>
                        <a:t>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артезианской скважины д. </a:t>
                      </a:r>
                      <a:r>
                        <a:rPr lang="ru-RU" sz="1100" dirty="0" err="1">
                          <a:solidFill>
                            <a:srgbClr val="000000"/>
                          </a:solidFill>
                          <a:effectLst/>
                          <a:latin typeface="+mn-lt"/>
                          <a:ea typeface="Times New Roman"/>
                          <a:cs typeface="Times New Roman"/>
                        </a:rPr>
                        <a:t>Арзубиха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д. Арзубиха</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891,8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624,3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123,9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143,6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апрель-сентябрь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92236">
                <a:tc>
                  <a:txBody>
                    <a:bodyPr/>
                    <a:lstStyle/>
                    <a:p>
                      <a:pPr algn="ctr">
                        <a:lnSpc>
                          <a:spcPct val="115000"/>
                        </a:lnSpc>
                        <a:spcAft>
                          <a:spcPts val="0"/>
                        </a:spcAft>
                      </a:pPr>
                      <a:r>
                        <a:rPr lang="ru-RU" sz="1100">
                          <a:effectLst/>
                          <a:latin typeface="+mn-lt"/>
                          <a:ea typeface="Times New Roman"/>
                          <a:cs typeface="Times New Roman"/>
                        </a:rPr>
                        <a:t>10</a:t>
                      </a:r>
                    </a:p>
                    <a:p>
                      <a:pPr algn="ctr">
                        <a:lnSpc>
                          <a:spcPct val="115000"/>
                        </a:lnSpc>
                        <a:spcAft>
                          <a:spcPts val="0"/>
                        </a:spcAft>
                      </a:pPr>
                      <a:r>
                        <a:rPr lang="ru-RU" sz="1100">
                          <a:effectLst/>
                          <a:latin typeface="+mn-lt"/>
                          <a:ea typeface="Times New Roman"/>
                          <a:cs typeface="Times New Roman"/>
                        </a:rPr>
                        <a:t> </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артезианской скважины д. Гора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д. Гора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910,1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637,1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артезианской скважины д. </a:t>
                      </a:r>
                      <a:r>
                        <a:rPr lang="ru-RU" sz="1100" dirty="0" err="1">
                          <a:solidFill>
                            <a:srgbClr val="000000"/>
                          </a:solidFill>
                          <a:effectLst/>
                          <a:latin typeface="+mn-lt"/>
                          <a:ea typeface="Times New Roman"/>
                          <a:cs typeface="Times New Roman"/>
                        </a:rPr>
                        <a:t>Золотава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д. </a:t>
                      </a:r>
                      <a:r>
                        <a:rPr lang="ru-RU" sz="1100" dirty="0" err="1">
                          <a:solidFill>
                            <a:srgbClr val="000000"/>
                          </a:solidFill>
                          <a:effectLst/>
                          <a:latin typeface="+mn-lt"/>
                          <a:ea typeface="Times New Roman"/>
                          <a:cs typeface="Times New Roman"/>
                        </a:rPr>
                        <a:t>Золотава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837,3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586,1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116,4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134,8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апрель-сентябрь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д. Сорожино</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д. </a:t>
                      </a:r>
                      <a:r>
                        <a:rPr lang="ru-RU" sz="1100" dirty="0" err="1">
                          <a:solidFill>
                            <a:srgbClr val="000000"/>
                          </a:solidFill>
                          <a:effectLst/>
                          <a:latin typeface="+mn-lt"/>
                          <a:ea typeface="Times New Roman"/>
                          <a:cs typeface="Times New Roman"/>
                        </a:rPr>
                        <a:t>Сорожино</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909,9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636,9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п. Пундуга</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п. Пундуга</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910,1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637,1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126,5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п. Ситинский</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п. Ситинский</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909,9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636,9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126,5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с. Кумзеро</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с. Кумзеро</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1279,7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895,8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177,9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206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a:effectLst/>
                          <a:latin typeface="+mn-lt"/>
                          <a:ea typeface="Times New Roman"/>
                          <a:cs typeface="Times New Roman"/>
                        </a:rPr>
                        <a:t>16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с. Михайловское</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с. Михайловское</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904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632,8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125,7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145,5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апрель-сентябрь 2024</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dirty="0">
                          <a:effectLst/>
                          <a:latin typeface="+mn-lt"/>
                          <a:ea typeface="Times New Roman"/>
                          <a:cs typeface="Times New Roman"/>
                        </a:rPr>
                        <a:t>17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артезианской скважины с. Шапша</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с. Шапша</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908,8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636,2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126,3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146,3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июнь-сентябрь 2024</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356578">
                <a:tc>
                  <a:txBody>
                    <a:bodyPr/>
                    <a:lstStyle/>
                    <a:p>
                      <a:pPr algn="ctr">
                        <a:lnSpc>
                          <a:spcPct val="115000"/>
                        </a:lnSpc>
                        <a:spcAft>
                          <a:spcPts val="0"/>
                        </a:spcAft>
                      </a:pPr>
                      <a:r>
                        <a:rPr lang="ru-RU" sz="1100" dirty="0">
                          <a:effectLst/>
                          <a:latin typeface="+mn-lt"/>
                          <a:ea typeface="Times New Roman"/>
                          <a:cs typeface="Times New Roman"/>
                        </a:rPr>
                        <a:t>18</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сетей водоотведения г. </a:t>
                      </a:r>
                      <a:r>
                        <a:rPr lang="ru-RU" sz="1100" dirty="0" err="1">
                          <a:solidFill>
                            <a:srgbClr val="000000"/>
                          </a:solidFill>
                          <a:effectLst/>
                          <a:latin typeface="+mn-lt"/>
                          <a:ea typeface="Times New Roman"/>
                          <a:cs typeface="Times New Roman"/>
                        </a:rPr>
                        <a:t>Харовск</a:t>
                      </a:r>
                      <a:r>
                        <a:rPr lang="ru-RU" sz="1100" dirty="0">
                          <a:solidFill>
                            <a:srgbClr val="000000"/>
                          </a:solidFill>
                          <a:effectLst/>
                          <a:latin typeface="+mn-lt"/>
                          <a:ea typeface="Times New Roman"/>
                          <a:cs typeface="Times New Roman"/>
                        </a:rPr>
                        <a:t>, ул. Энергетиков, д. 5</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Calibri"/>
                        </a:rPr>
                        <a:t>г. Харовск</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919,2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mn-lt"/>
                        </a:rPr>
                        <a:t> 0,0</a:t>
                      </a:r>
                      <a:r>
                        <a:rPr lang="ru-RU" sz="1200" b="0" i="0" u="none" strike="noStrike" dirty="0">
                          <a:solidFill>
                            <a:srgbClr val="000000"/>
                          </a:solidFill>
                          <a:effectLst/>
                          <a:latin typeface="+mn-lt"/>
                        </a:rPr>
                        <a:t> </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643,5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127,8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147,9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июнь-сентябрь 2024</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bl>
          </a:graphicData>
        </a:graphic>
      </p:graphicFrame>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5.2. Партнерская программа с бизнесом</a:t>
            </a:r>
          </a:p>
        </p:txBody>
      </p:sp>
    </p:spTree>
    <p:extLst>
      <p:ext uri="{BB962C8B-B14F-4D97-AF65-F5344CB8AC3E}">
        <p14:creationId xmlns:p14="http://schemas.microsoft.com/office/powerpoint/2010/main" val="2880903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36</a:t>
            </a:fld>
            <a:endParaRPr lang="ru-RU" sz="1100" dirty="0"/>
          </a:p>
        </p:txBody>
      </p:sp>
      <p:graphicFrame>
        <p:nvGraphicFramePr>
          <p:cNvPr id="7" name="Таблица 6"/>
          <p:cNvGraphicFramePr>
            <a:graphicFrameLocks noGrp="1"/>
          </p:cNvGraphicFramePr>
          <p:nvPr>
            <p:extLst>
              <p:ext uri="{D42A27DB-BD31-4B8C-83A1-F6EECF244321}">
                <p14:modId xmlns:p14="http://schemas.microsoft.com/office/powerpoint/2010/main" val="1012041244"/>
              </p:ext>
            </p:extLst>
          </p:nvPr>
        </p:nvGraphicFramePr>
        <p:xfrm>
          <a:off x="287797" y="1044005"/>
          <a:ext cx="11305255" cy="5503918"/>
        </p:xfrm>
        <a:graphic>
          <a:graphicData uri="http://schemas.openxmlformats.org/drawingml/2006/table">
            <a:tbl>
              <a:tblPr/>
              <a:tblGrid>
                <a:gridCol w="338165"/>
                <a:gridCol w="2406284"/>
                <a:gridCol w="1573530"/>
                <a:gridCol w="1702655"/>
                <a:gridCol w="785000"/>
                <a:gridCol w="785000"/>
                <a:gridCol w="785000"/>
                <a:gridCol w="785000"/>
                <a:gridCol w="785000"/>
                <a:gridCol w="1359621"/>
              </a:tblGrid>
              <a:tr h="236704">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Мероприятие</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Партнер</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gridSpan="5">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Финансирование, тыс. руб. </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Период реализации</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r>
              <a:tr h="352800">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ФБ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РБ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МБ</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a:r>
                        <a:rPr lang="ru-RU" sz="1600" b="0" dirty="0" smtClean="0">
                          <a:solidFill>
                            <a:schemeClr val="tx1"/>
                          </a:solidFill>
                        </a:rPr>
                        <a:t>ВБФ</a:t>
                      </a:r>
                      <a:endParaRPr lang="ru-RU" sz="1600" b="0" dirty="0">
                        <a:solidFill>
                          <a:schemeClr val="tx1"/>
                        </a:solidFill>
                      </a:endParaRPr>
                    </a:p>
                  </a:txBody>
                  <a:tcPr marL="89269" marR="89269" marT="43432" marB="43432">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r>
              <a:tr h="285770">
                <a:tc>
                  <a:txBody>
                    <a:bodyPr/>
                    <a:lstStyle/>
                    <a:p>
                      <a:pPr algn="ctr">
                        <a:lnSpc>
                          <a:spcPct val="115000"/>
                        </a:lnSpc>
                        <a:spcAft>
                          <a:spcPts val="0"/>
                        </a:spcAft>
                      </a:pPr>
                      <a:r>
                        <a:rPr lang="ru-RU" sz="1100" dirty="0">
                          <a:effectLst/>
                          <a:latin typeface="+mn-lt"/>
                          <a:ea typeface="Times New Roman"/>
                          <a:cs typeface="Times New Roman"/>
                        </a:rPr>
                        <a:t>19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сетей водоснабжения ст. </a:t>
                      </a:r>
                      <a:r>
                        <a:rPr lang="ru-RU" sz="1100" dirty="0" err="1">
                          <a:solidFill>
                            <a:srgbClr val="000000"/>
                          </a:solidFill>
                          <a:effectLst/>
                          <a:latin typeface="+mn-lt"/>
                          <a:ea typeface="Times New Roman"/>
                          <a:cs typeface="Times New Roman"/>
                        </a:rPr>
                        <a:t>Семигородняя</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ст. </a:t>
                      </a:r>
                      <a:r>
                        <a:rPr lang="ru-RU" sz="1100" dirty="0" err="1">
                          <a:solidFill>
                            <a:srgbClr val="000000"/>
                          </a:solidFill>
                          <a:effectLst/>
                          <a:latin typeface="+mn-lt"/>
                          <a:ea typeface="Times New Roman"/>
                          <a:cs typeface="Times New Roman"/>
                        </a:rPr>
                        <a:t>Семигородняя</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1279,3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895,6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177,8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205,9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algn="ctr">
                        <a:lnSpc>
                          <a:spcPct val="115000"/>
                        </a:lnSpc>
                        <a:spcAft>
                          <a:spcPts val="0"/>
                        </a:spcAft>
                      </a:pPr>
                      <a:r>
                        <a:rPr lang="ru-RU" sz="1100">
                          <a:effectLst/>
                          <a:latin typeface="+mn-lt"/>
                          <a:ea typeface="Times New Roman"/>
                          <a:cs typeface="Times New Roman"/>
                        </a:rPr>
                        <a:t>20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spcAft>
                          <a:spcPts val="0"/>
                        </a:spcAft>
                      </a:pPr>
                      <a:r>
                        <a:rPr lang="ru-RU" sz="1100" kern="1200" dirty="0">
                          <a:solidFill>
                            <a:srgbClr val="000000"/>
                          </a:solidFill>
                          <a:effectLst/>
                          <a:latin typeface="+mn-lt"/>
                          <a:ea typeface="Times New Roman"/>
                          <a:cs typeface="Times New Roman"/>
                        </a:rPr>
                        <a:t>Ремонт здания водозабора с. </a:t>
                      </a:r>
                      <a:r>
                        <a:rPr lang="ru-RU" sz="1100" kern="1200" dirty="0" err="1">
                          <a:solidFill>
                            <a:srgbClr val="000000"/>
                          </a:solidFill>
                          <a:effectLst/>
                          <a:latin typeface="+mn-lt"/>
                          <a:ea typeface="Times New Roman"/>
                          <a:cs typeface="Times New Roman"/>
                        </a:rPr>
                        <a:t>Кумзеро</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ru-RU" sz="1100" kern="1200" dirty="0">
                          <a:solidFill>
                            <a:srgbClr val="000000"/>
                          </a:solidFill>
                          <a:effectLst/>
                          <a:latin typeface="+mn-lt"/>
                          <a:ea typeface="Times New Roman"/>
                          <a:cs typeface="Times New Roman"/>
                        </a:rPr>
                        <a:t>с. </a:t>
                      </a:r>
                      <a:r>
                        <a:rPr lang="ru-RU" sz="1100" kern="1200" dirty="0" err="1">
                          <a:solidFill>
                            <a:srgbClr val="000000"/>
                          </a:solidFill>
                          <a:effectLst/>
                          <a:latin typeface="+mn-lt"/>
                          <a:ea typeface="Times New Roman"/>
                          <a:cs typeface="Times New Roman"/>
                        </a:rPr>
                        <a:t>Кумзеро</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МКП "Управление ЖКХ"</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1231,4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862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172,4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197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июль-октябрь 2024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algn="ctr">
                        <a:lnSpc>
                          <a:spcPct val="115000"/>
                        </a:lnSpc>
                        <a:spcAft>
                          <a:spcPts val="0"/>
                        </a:spcAft>
                      </a:pPr>
                      <a:r>
                        <a:rPr lang="ru-RU" sz="1100">
                          <a:effectLst/>
                          <a:latin typeface="+mn-lt"/>
                          <a:ea typeface="Times New Roman"/>
                          <a:cs typeface="Times New Roman"/>
                        </a:rPr>
                        <a:t>21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тепловых сетей г. </a:t>
                      </a:r>
                      <a:r>
                        <a:rPr lang="ru-RU" sz="1100" dirty="0" err="1">
                          <a:solidFill>
                            <a:srgbClr val="000000"/>
                          </a:solidFill>
                          <a:effectLst/>
                          <a:latin typeface="+mn-lt"/>
                          <a:ea typeface="Times New Roman"/>
                          <a:cs typeface="Times New Roman"/>
                        </a:rPr>
                        <a:t>Харовск</a:t>
                      </a:r>
                      <a:r>
                        <a:rPr lang="ru-RU" sz="1100" dirty="0">
                          <a:solidFill>
                            <a:srgbClr val="000000"/>
                          </a:solidFill>
                          <a:effectLst/>
                          <a:latin typeface="+mn-lt"/>
                          <a:ea typeface="Times New Roman"/>
                          <a:cs typeface="Times New Roman"/>
                        </a:rPr>
                        <a:t> (1 участок)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Calibri"/>
                        </a:rPr>
                        <a:t>г. </a:t>
                      </a:r>
                      <a:r>
                        <a:rPr lang="ru-RU" sz="1100" dirty="0" err="1">
                          <a:solidFill>
                            <a:srgbClr val="000000"/>
                          </a:solidFill>
                          <a:effectLst/>
                          <a:latin typeface="+mn-lt"/>
                          <a:ea typeface="Times New Roman"/>
                          <a:cs typeface="Calibri"/>
                        </a:rPr>
                        <a:t>Харовск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2539,7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1777,8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38,1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723,8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июнь-сентябрь 2024</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algn="ctr">
                        <a:lnSpc>
                          <a:spcPct val="115000"/>
                        </a:lnSpc>
                        <a:spcAft>
                          <a:spcPts val="0"/>
                        </a:spcAft>
                      </a:pPr>
                      <a:r>
                        <a:rPr lang="ru-RU" sz="1100" dirty="0">
                          <a:effectLst/>
                          <a:latin typeface="+mn-lt"/>
                          <a:ea typeface="Times New Roman"/>
                          <a:cs typeface="Times New Roman"/>
                        </a:rPr>
                        <a:t>22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тепловых сетей г. </a:t>
                      </a:r>
                      <a:r>
                        <a:rPr lang="ru-RU" sz="1100" dirty="0" err="1">
                          <a:solidFill>
                            <a:srgbClr val="000000"/>
                          </a:solidFill>
                          <a:effectLst/>
                          <a:latin typeface="+mn-lt"/>
                          <a:ea typeface="Times New Roman"/>
                          <a:cs typeface="Times New Roman"/>
                        </a:rPr>
                        <a:t>Харовск</a:t>
                      </a:r>
                      <a:r>
                        <a:rPr lang="ru-RU" sz="1100" dirty="0">
                          <a:solidFill>
                            <a:srgbClr val="000000"/>
                          </a:solidFill>
                          <a:effectLst/>
                          <a:latin typeface="+mn-lt"/>
                          <a:ea typeface="Times New Roman"/>
                          <a:cs typeface="Times New Roman"/>
                        </a:rPr>
                        <a:t> (2 участок)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Calibri"/>
                        </a:rPr>
                        <a:t>г. </a:t>
                      </a:r>
                      <a:r>
                        <a:rPr lang="ru-RU" sz="1100" dirty="0" err="1">
                          <a:solidFill>
                            <a:srgbClr val="000000"/>
                          </a:solidFill>
                          <a:effectLst/>
                          <a:latin typeface="+mn-lt"/>
                          <a:ea typeface="Times New Roman"/>
                          <a:cs typeface="Calibri"/>
                        </a:rPr>
                        <a:t>Харовск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2535,8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1775,1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722,7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algn="ctr">
                        <a:lnSpc>
                          <a:spcPct val="115000"/>
                        </a:lnSpc>
                        <a:spcAft>
                          <a:spcPts val="0"/>
                        </a:spcAft>
                      </a:pPr>
                      <a:r>
                        <a:rPr lang="ru-RU" sz="1100">
                          <a:effectLst/>
                          <a:latin typeface="+mn-lt"/>
                          <a:ea typeface="Times New Roman"/>
                          <a:cs typeface="Times New Roman"/>
                        </a:rPr>
                        <a:t>23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Ремонт тепловых сетей г. </a:t>
                      </a:r>
                      <a:r>
                        <a:rPr lang="ru-RU" sz="1100" dirty="0" err="1">
                          <a:solidFill>
                            <a:srgbClr val="000000"/>
                          </a:solidFill>
                          <a:effectLst/>
                          <a:latin typeface="+mn-lt"/>
                          <a:ea typeface="Times New Roman"/>
                          <a:cs typeface="Times New Roman"/>
                        </a:rPr>
                        <a:t>Харовск</a:t>
                      </a:r>
                      <a:r>
                        <a:rPr lang="ru-RU" sz="1100" dirty="0">
                          <a:solidFill>
                            <a:srgbClr val="000000"/>
                          </a:solidFill>
                          <a:effectLst/>
                          <a:latin typeface="+mn-lt"/>
                          <a:ea typeface="Times New Roman"/>
                          <a:cs typeface="Times New Roman"/>
                        </a:rPr>
                        <a:t> (3 участок)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Calibri"/>
                        </a:rPr>
                        <a:t>г. </a:t>
                      </a:r>
                      <a:r>
                        <a:rPr lang="ru-RU" sz="1100" dirty="0" err="1">
                          <a:solidFill>
                            <a:srgbClr val="000000"/>
                          </a:solidFill>
                          <a:effectLst/>
                          <a:latin typeface="+mn-lt"/>
                          <a:ea typeface="Times New Roman"/>
                          <a:cs typeface="Calibri"/>
                        </a:rPr>
                        <a:t>Харовск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2153,7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1507,6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613,8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85770">
                <a:tc>
                  <a:txBody>
                    <a:bodyPr/>
                    <a:lstStyle/>
                    <a:p>
                      <a:pPr algn="ctr">
                        <a:lnSpc>
                          <a:spcPct val="115000"/>
                        </a:lnSpc>
                        <a:spcAft>
                          <a:spcPts val="0"/>
                        </a:spcAft>
                      </a:pPr>
                      <a:r>
                        <a:rPr lang="ru-RU" sz="1100">
                          <a:effectLst/>
                          <a:latin typeface="+mn-lt"/>
                          <a:ea typeface="Times New Roman"/>
                          <a:cs typeface="Times New Roman"/>
                        </a:rPr>
                        <a:t>24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тепловых сетей г. Харовск (4 участок)</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Calibri"/>
                        </a:rPr>
                        <a:t>г. </a:t>
                      </a:r>
                      <a:r>
                        <a:rPr lang="ru-RU" sz="1100" dirty="0" err="1">
                          <a:solidFill>
                            <a:srgbClr val="000000"/>
                          </a:solidFill>
                          <a:effectLst/>
                          <a:latin typeface="+mn-lt"/>
                          <a:ea typeface="Times New Roman"/>
                          <a:cs typeface="Calibri"/>
                        </a:rPr>
                        <a:t>Харовск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2333,5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1633,5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665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май-сентябрь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93918">
                <a:tc>
                  <a:txBody>
                    <a:bodyPr/>
                    <a:lstStyle/>
                    <a:p>
                      <a:pPr algn="ctr">
                        <a:lnSpc>
                          <a:spcPct val="115000"/>
                        </a:lnSpc>
                        <a:spcAft>
                          <a:spcPts val="0"/>
                        </a:spcAft>
                      </a:pPr>
                      <a:r>
                        <a:rPr lang="ru-RU" sz="1100">
                          <a:effectLst/>
                          <a:latin typeface="+mn-lt"/>
                          <a:ea typeface="Times New Roman"/>
                          <a:cs typeface="Times New Roman"/>
                        </a:rPr>
                        <a:t>25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Ремонт тепловых сетей г. Харовск (5 участок)</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Calibri"/>
                        </a:rPr>
                        <a:t>г. Харовск</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2553,6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1787,5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38,3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727,8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июнь-сентябрь 2024</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53317">
                <a:tc>
                  <a:txBody>
                    <a:bodyPr/>
                    <a:lstStyle/>
                    <a:p>
                      <a:pPr algn="ctr">
                        <a:lnSpc>
                          <a:spcPct val="115000"/>
                        </a:lnSpc>
                        <a:spcAft>
                          <a:spcPts val="0"/>
                        </a:spcAft>
                      </a:pPr>
                      <a:r>
                        <a:rPr lang="ru-RU" sz="1100">
                          <a:effectLst/>
                          <a:latin typeface="+mn-lt"/>
                          <a:ea typeface="Times New Roman"/>
                          <a:cs typeface="Times New Roman"/>
                        </a:rPr>
                        <a:t>26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Приобретение оборудования для ремонта сетей теплоснабжеия (аварийная мастерская)</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a:effectLst/>
                          <a:latin typeface="+mn-lt"/>
                          <a:ea typeface="Times New Roman"/>
                          <a:cs typeface="Times New Roman"/>
                        </a:rPr>
                        <a:t>г. </a:t>
                      </a:r>
                      <a:r>
                        <a:rPr lang="ru-RU" sz="1200" dirty="0" err="1">
                          <a:effectLst/>
                          <a:latin typeface="+mn-lt"/>
                          <a:ea typeface="Times New Roman"/>
                          <a:cs typeface="Times New Roman"/>
                        </a:rPr>
                        <a:t>Харовск</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r" fontAlgn="ctr"/>
                      <a:r>
                        <a:rPr lang="ru-RU" sz="1200" b="0" i="0" u="none" strike="noStrike">
                          <a:solidFill>
                            <a:srgbClr val="000000"/>
                          </a:solidFill>
                          <a:effectLst/>
                          <a:latin typeface="+mn-lt"/>
                        </a:rPr>
                        <a:t>2342,5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r" fontAlgn="ctr"/>
                      <a:r>
                        <a:rPr lang="ru-RU" sz="1200" b="0" i="0" u="none" strike="noStrike">
                          <a:solidFill>
                            <a:srgbClr val="000000"/>
                          </a:solidFill>
                          <a:effectLst/>
                          <a:latin typeface="+mn-lt"/>
                        </a:rPr>
                        <a:t>1639,8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r" fontAlgn="ctr"/>
                      <a:r>
                        <a:rPr lang="ru-RU" sz="1200" b="0" i="0" u="none" strike="noStrike">
                          <a:solidFill>
                            <a:srgbClr val="000000"/>
                          </a:solidFill>
                          <a:effectLst/>
                          <a:latin typeface="+mn-lt"/>
                        </a:rPr>
                        <a:t>35,1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r" fontAlgn="ctr"/>
                      <a:r>
                        <a:rPr lang="ru-RU" sz="1200" b="0" i="0" u="none" strike="noStrike">
                          <a:solidFill>
                            <a:srgbClr val="000000"/>
                          </a:solidFill>
                          <a:effectLst/>
                          <a:latin typeface="+mn-lt"/>
                        </a:rPr>
                        <a:t>667,6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июль-сентябрь 2024</a:t>
                      </a:r>
                      <a:endParaRPr lang="ru-RU" sz="1100" dirty="0">
                        <a:effectLst/>
                        <a:latin typeface="+mn-lt"/>
                        <a:ea typeface="Times New Roman"/>
                        <a:cs typeface="Times New Roman"/>
                      </a:endParaRPr>
                    </a:p>
                    <a:p>
                      <a:pPr algn="ctr">
                        <a:lnSpc>
                          <a:spcPct val="115000"/>
                        </a:lnSpc>
                        <a:spcAft>
                          <a:spcPts val="0"/>
                        </a:spcAft>
                      </a:pPr>
                      <a:r>
                        <a:rPr lang="ru-RU" sz="1100" dirty="0">
                          <a:solidFill>
                            <a:srgbClr val="000000"/>
                          </a:solidFill>
                          <a:effectLst/>
                          <a:latin typeface="+mn-lt"/>
                          <a:ea typeface="Times New Roman"/>
                          <a:cs typeface="Times New Roman"/>
                        </a:rPr>
                        <a:t> </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273426">
                <a:tc>
                  <a:txBody>
                    <a:bodyPr/>
                    <a:lstStyle/>
                    <a:p>
                      <a:pPr algn="ctr">
                        <a:lnSpc>
                          <a:spcPct val="115000"/>
                        </a:lnSpc>
                        <a:spcAft>
                          <a:spcPts val="0"/>
                        </a:spcAft>
                      </a:pPr>
                      <a:r>
                        <a:rPr lang="ru-RU" sz="1100" dirty="0">
                          <a:effectLst/>
                          <a:latin typeface="+mn-lt"/>
                          <a:ea typeface="Times New Roman"/>
                          <a:cs typeface="Times New Roman"/>
                        </a:rPr>
                        <a:t>27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solidFill>
                            <a:srgbClr val="000000"/>
                          </a:solidFill>
                          <a:effectLst/>
                          <a:latin typeface="+mn-lt"/>
                          <a:ea typeface="Times New Roman"/>
                          <a:cs typeface="Times New Roman"/>
                        </a:rPr>
                        <a:t>Установка дополнительных светильников уличного освещения</a:t>
                      </a:r>
                      <a:endParaRPr lang="ru-RU" sz="110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a:effectLst/>
                          <a:latin typeface="+mn-lt"/>
                          <a:ea typeface="Times New Roman"/>
                          <a:cs typeface="Times New Roman"/>
                        </a:rPr>
                        <a:t>д. </a:t>
                      </a:r>
                      <a:r>
                        <a:rPr lang="ru-RU" sz="1200" dirty="0" err="1">
                          <a:effectLst/>
                          <a:latin typeface="+mn-lt"/>
                          <a:ea typeface="Times New Roman"/>
                          <a:cs typeface="Times New Roman"/>
                        </a:rPr>
                        <a:t>Сорожино</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a:effectLst/>
                          <a:latin typeface="+mn-lt"/>
                          <a:ea typeface="Times New Roman"/>
                          <a:cs typeface="Times New Roman"/>
                        </a:rPr>
                        <a:t>АО «Вологодская областная энергетическая компания»</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202,3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ctr" defTabSz="1284989"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mn-lt"/>
                        </a:rPr>
                        <a:t> </a:t>
                      </a:r>
                      <a:r>
                        <a:rPr lang="ru-RU" sz="1200" b="0" i="0" u="none" strike="noStrike" dirty="0" smtClean="0">
                          <a:solidFill>
                            <a:srgbClr val="000000"/>
                          </a:solidFill>
                          <a:effectLst/>
                          <a:latin typeface="+mn-lt"/>
                        </a:rPr>
                        <a:t> 0,0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141,6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a:solidFill>
                            <a:srgbClr val="000000"/>
                          </a:solidFill>
                          <a:effectLst/>
                          <a:latin typeface="+mn-lt"/>
                        </a:rPr>
                        <a:t>46,5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ru-RU" sz="1200" b="0" i="0" u="none" strike="noStrike" dirty="0">
                          <a:solidFill>
                            <a:srgbClr val="000000"/>
                          </a:solidFill>
                          <a:effectLst/>
                          <a:latin typeface="+mn-lt"/>
                        </a:rPr>
                        <a:t>14,2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100" dirty="0">
                          <a:solidFill>
                            <a:srgbClr val="000000"/>
                          </a:solidFill>
                          <a:effectLst/>
                          <a:latin typeface="+mn-lt"/>
                          <a:ea typeface="Times New Roman"/>
                          <a:cs typeface="Times New Roman"/>
                        </a:rPr>
                        <a:t>июль-октябрь 2024</a:t>
                      </a:r>
                      <a:endParaRPr lang="ru-RU" sz="1100" dirty="0">
                        <a:effectLst/>
                        <a:latin typeface="+mn-lt"/>
                        <a:ea typeface="Times New Roman"/>
                        <a:cs typeface="Times New Roman"/>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bl>
          </a:graphicData>
        </a:graphic>
      </p:graphicFrame>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5.2. Партнерская программа с бизнесом</a:t>
            </a:r>
          </a:p>
        </p:txBody>
      </p:sp>
    </p:spTree>
    <p:extLst>
      <p:ext uri="{BB962C8B-B14F-4D97-AF65-F5344CB8AC3E}">
        <p14:creationId xmlns:p14="http://schemas.microsoft.com/office/powerpoint/2010/main" val="40069961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37</a:t>
            </a:fld>
            <a:endParaRPr lang="ru-RU" sz="1100" dirty="0"/>
          </a:p>
        </p:txBody>
      </p:sp>
      <p:graphicFrame>
        <p:nvGraphicFramePr>
          <p:cNvPr id="8" name="Таблица 7"/>
          <p:cNvGraphicFramePr>
            <a:graphicFrameLocks noGrp="1"/>
          </p:cNvGraphicFramePr>
          <p:nvPr>
            <p:extLst>
              <p:ext uri="{D42A27DB-BD31-4B8C-83A1-F6EECF244321}">
                <p14:modId xmlns:p14="http://schemas.microsoft.com/office/powerpoint/2010/main" val="121060363"/>
              </p:ext>
            </p:extLst>
          </p:nvPr>
        </p:nvGraphicFramePr>
        <p:xfrm>
          <a:off x="179785" y="952397"/>
          <a:ext cx="11217901" cy="5876727"/>
        </p:xfrm>
        <a:graphic>
          <a:graphicData uri="http://schemas.openxmlformats.org/drawingml/2006/table">
            <a:tbl>
              <a:tblPr/>
              <a:tblGrid>
                <a:gridCol w="397809"/>
                <a:gridCol w="4967187"/>
                <a:gridCol w="1444026"/>
                <a:gridCol w="1444026"/>
                <a:gridCol w="863781"/>
                <a:gridCol w="735748"/>
                <a:gridCol w="655640"/>
                <a:gridCol w="709684"/>
              </a:tblGrid>
              <a:tr h="336865">
                <a:tc rowSpan="2">
                  <a:txBody>
                    <a:bodyPr/>
                    <a:lstStyle/>
                    <a:p>
                      <a:pPr marL="0" indent="0" algn="ctr">
                        <a:lnSpc>
                          <a:spcPct val="115000"/>
                        </a:lnSpc>
                        <a:spcAft>
                          <a:spcPts val="0"/>
                        </a:spcAft>
                      </a:pPr>
                      <a:r>
                        <a:rPr lang="ru-RU" sz="1400" b="0" dirty="0" smtClean="0">
                          <a:solidFill>
                            <a:schemeClr val="tx1"/>
                          </a:solidFill>
                          <a:latin typeface="+mn-lt"/>
                          <a:ea typeface="Times New Roman"/>
                          <a:cs typeface="Times New Roman"/>
                        </a:rPr>
                        <a:t>№</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Проекты</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Период реализации </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Населенный пункт</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4">
                  <a:txBody>
                    <a:bodyPr/>
                    <a:lstStyle/>
                    <a:p>
                      <a:pPr marL="0" indent="0" algn="ctr">
                        <a:lnSpc>
                          <a:spcPct val="115000"/>
                        </a:lnSpc>
                        <a:spcAft>
                          <a:spcPts val="0"/>
                        </a:spcAft>
                      </a:pPr>
                      <a:r>
                        <a:rPr lang="ru-RU" sz="1400" b="0" dirty="0" smtClean="0">
                          <a:solidFill>
                            <a:schemeClr val="tx1"/>
                          </a:solidFill>
                          <a:latin typeface="+mn-lt"/>
                          <a:ea typeface="Times New Roman"/>
                          <a:cs typeface="Times New Roman"/>
                        </a:rPr>
                        <a:t>Финансы, тыс. руб. </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311740">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15000"/>
                        </a:lnSpc>
                        <a:spcAft>
                          <a:spcPts val="0"/>
                        </a:spcAft>
                      </a:pPr>
                      <a:r>
                        <a:rPr lang="ru-RU" sz="1400" b="0" dirty="0" smtClean="0">
                          <a:solidFill>
                            <a:schemeClr val="tx1"/>
                          </a:solidFill>
                          <a:latin typeface="+mn-lt"/>
                          <a:ea typeface="Times New Roman"/>
                          <a:cs typeface="Times New Roman"/>
                        </a:rPr>
                        <a:t>ВСЕГО</a:t>
                      </a:r>
                      <a:endParaRPr lang="ru-RU" sz="1400" b="0" dirty="0">
                        <a:solidFill>
                          <a:schemeClr val="tx1"/>
                        </a:solidFill>
                        <a:latin typeface="+mn-lt"/>
                        <a:ea typeface="Times New Roman"/>
                        <a:cs typeface="Times New Roman"/>
                      </a:endParaRP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РБ</a:t>
                      </a: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МБ</a:t>
                      </a: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400" b="0" dirty="0" smtClean="0">
                          <a:solidFill>
                            <a:schemeClr val="tx1"/>
                          </a:solidFill>
                          <a:latin typeface="+mn-lt"/>
                          <a:ea typeface="Times New Roman"/>
                          <a:cs typeface="Times New Roman"/>
                        </a:rPr>
                        <a:t>ВБФ</a:t>
                      </a:r>
                    </a:p>
                  </a:txBody>
                  <a:tcPr marL="88310" marR="88310" marT="42964" marB="42964"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284043">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1. </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водоразборной колонки д. </a:t>
                      </a:r>
                      <a:r>
                        <a:rPr lang="ru-RU" sz="1000" b="0" i="0" u="none" strike="noStrike" dirty="0" err="1">
                          <a:solidFill>
                            <a:srgbClr val="000000"/>
                          </a:solidFill>
                          <a:effectLst/>
                          <a:latin typeface="Times New Roman"/>
                        </a:rPr>
                        <a:t>Семениха</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15000"/>
                        </a:lnSpc>
                        <a:spcAft>
                          <a:spcPts val="1000"/>
                        </a:spcAft>
                      </a:pPr>
                      <a:r>
                        <a:rPr lang="ru-RU" sz="1000" kern="1200" dirty="0" smtClean="0">
                          <a:solidFill>
                            <a:schemeClr val="tx1"/>
                          </a:solidFill>
                          <a:latin typeface="+mn-lt"/>
                          <a:ea typeface="Times New Roman"/>
                          <a:cs typeface="Times New Roman"/>
                        </a:rPr>
                        <a:t> апрель-сентябрь 2024</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15000"/>
                        </a:lnSpc>
                        <a:spcAft>
                          <a:spcPts val="1000"/>
                        </a:spcAft>
                      </a:pPr>
                      <a:r>
                        <a:rPr lang="ru-RU" sz="1000" kern="1200" dirty="0" smtClean="0">
                          <a:solidFill>
                            <a:schemeClr val="tx1"/>
                          </a:solidFill>
                          <a:latin typeface="+mn-lt"/>
                          <a:ea typeface="Times New Roman"/>
                          <a:cs typeface="Times New Roman"/>
                        </a:rPr>
                        <a:t>д.</a:t>
                      </a:r>
                      <a:r>
                        <a:rPr lang="ru-RU" sz="1000" kern="1200" baseline="0" dirty="0" smtClean="0">
                          <a:solidFill>
                            <a:schemeClr val="tx1"/>
                          </a:solidFill>
                          <a:latin typeface="+mn-lt"/>
                          <a:ea typeface="Times New Roman"/>
                          <a:cs typeface="Times New Roman"/>
                        </a:rPr>
                        <a:t> </a:t>
                      </a:r>
                      <a:r>
                        <a:rPr lang="ru-RU" sz="1000" kern="1200" baseline="0" dirty="0" err="1" smtClean="0">
                          <a:solidFill>
                            <a:schemeClr val="tx1"/>
                          </a:solidFill>
                          <a:latin typeface="+mn-lt"/>
                          <a:ea typeface="Times New Roman"/>
                          <a:cs typeface="Times New Roman"/>
                        </a:rPr>
                        <a:t>Семениха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dirty="0">
                          <a:solidFill>
                            <a:srgbClr val="000000"/>
                          </a:solidFill>
                          <a:effectLst/>
                          <a:latin typeface="Calibri"/>
                        </a:rPr>
                        <a:t>275,18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192,63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38,25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44,30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2. </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ул. Новая</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fontAlgn="ctr" latinLnBrk="0" hangingPunct="1">
                        <a:lnSpc>
                          <a:spcPct val="115000"/>
                        </a:lnSpc>
                        <a:spcAft>
                          <a:spcPts val="1000"/>
                        </a:spcAft>
                      </a:pPr>
                      <a:r>
                        <a:rPr lang="ru-RU" sz="1000" kern="1200" dirty="0" smtClean="0">
                          <a:solidFill>
                            <a:schemeClr val="tx1"/>
                          </a:solidFill>
                          <a:latin typeface="+mn-lt"/>
                          <a:ea typeface="Times New Roman"/>
                          <a:cs typeface="Times New Roman"/>
                        </a:rPr>
                        <a:t>г.</a:t>
                      </a:r>
                      <a:r>
                        <a:rPr lang="ru-RU" sz="1000" kern="1200" baseline="0" dirty="0" smtClean="0">
                          <a:solidFill>
                            <a:schemeClr val="tx1"/>
                          </a:solidFill>
                          <a:latin typeface="+mn-lt"/>
                          <a:ea typeface="Times New Roman"/>
                          <a:cs typeface="Times New Roman"/>
                        </a:rPr>
                        <a:t> </a:t>
                      </a:r>
                      <a:r>
                        <a:rPr lang="ru-RU" sz="1000" kern="1200" baseline="0" dirty="0" err="1" smtClean="0">
                          <a:solidFill>
                            <a:schemeClr val="tx1"/>
                          </a:solidFill>
                          <a:latin typeface="+mn-lt"/>
                          <a:ea typeface="Times New Roman"/>
                          <a:cs typeface="Times New Roman"/>
                        </a:rPr>
                        <a:t>Харовск</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dirty="0">
                          <a:solidFill>
                            <a:srgbClr val="000000"/>
                          </a:solidFill>
                          <a:effectLst/>
                          <a:latin typeface="Calibri"/>
                        </a:rPr>
                        <a:t>2299,29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1609,51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319,60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370,19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 </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ул. Энергетиков (1 участок)</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000" kern="1200" dirty="0" smtClean="0">
                          <a:solidFill>
                            <a:schemeClr val="tx1"/>
                          </a:solidFill>
                          <a:latin typeface="+mn-lt"/>
                          <a:ea typeface="Times New Roman"/>
                          <a:cs typeface="Times New Roman"/>
                        </a:rPr>
                        <a:t>г.</a:t>
                      </a:r>
                      <a:r>
                        <a:rPr lang="ru-RU" sz="1000" kern="1200" baseline="0" dirty="0" smtClean="0">
                          <a:solidFill>
                            <a:schemeClr val="tx1"/>
                          </a:solidFill>
                          <a:latin typeface="+mn-lt"/>
                          <a:ea typeface="Times New Roman"/>
                          <a:cs typeface="Times New Roman"/>
                        </a:rPr>
                        <a:t> </a:t>
                      </a:r>
                      <a:r>
                        <a:rPr lang="ru-RU" sz="1000" kern="1200" baseline="0" dirty="0" err="1" smtClean="0">
                          <a:solidFill>
                            <a:schemeClr val="tx1"/>
                          </a:solidFill>
                          <a:latin typeface="+mn-lt"/>
                          <a:ea typeface="Times New Roman"/>
                          <a:cs typeface="Times New Roman"/>
                        </a:rPr>
                        <a:t>Харовск</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2442,23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1709,56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339,47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393,20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4.</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ул. Энергетиков (2 участок)</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000" kern="1200" dirty="0" smtClean="0">
                          <a:solidFill>
                            <a:schemeClr val="tx1"/>
                          </a:solidFill>
                          <a:latin typeface="+mn-lt"/>
                          <a:ea typeface="Times New Roman"/>
                          <a:cs typeface="Times New Roman"/>
                        </a:rPr>
                        <a:t>г.</a:t>
                      </a:r>
                      <a:r>
                        <a:rPr lang="ru-RU" sz="1000" kern="1200" baseline="0" dirty="0" smtClean="0">
                          <a:solidFill>
                            <a:schemeClr val="tx1"/>
                          </a:solidFill>
                          <a:latin typeface="+mn-lt"/>
                          <a:ea typeface="Times New Roman"/>
                          <a:cs typeface="Times New Roman"/>
                        </a:rPr>
                        <a:t> </a:t>
                      </a:r>
                      <a:r>
                        <a:rPr lang="ru-RU" sz="1000" kern="1200" baseline="0" dirty="0" err="1" smtClean="0">
                          <a:solidFill>
                            <a:schemeClr val="tx1"/>
                          </a:solidFill>
                          <a:latin typeface="+mn-lt"/>
                          <a:ea typeface="Times New Roman"/>
                          <a:cs typeface="Times New Roman"/>
                        </a:rPr>
                        <a:t>Харовск</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2203,87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1542,71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306,34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354,82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5. </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(1 участок)</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1256,69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879,68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174,68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202,33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6. </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(2 участок)</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апрель-сентябрь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699,97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489,98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97,30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112,69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7.</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(3 участок)</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1101,77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771,24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153,15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177,38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8.</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д. </a:t>
                      </a:r>
                      <a:r>
                        <a:rPr lang="ru-RU" sz="1000" b="0" i="0" u="none" strike="noStrike" dirty="0" err="1">
                          <a:solidFill>
                            <a:srgbClr val="000000"/>
                          </a:solidFill>
                          <a:effectLst/>
                          <a:latin typeface="Times New Roman"/>
                        </a:rPr>
                        <a:t>Арзубиха</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апрель-сентябрь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Арзубиха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891,92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624,34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123,98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143,60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9.</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д. Гора</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Гора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910,13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637,09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126,51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146,53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10.</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д. </a:t>
                      </a:r>
                      <a:r>
                        <a:rPr lang="ru-RU" sz="1000" b="0" i="0" u="none" strike="noStrike" dirty="0" err="1">
                          <a:solidFill>
                            <a:srgbClr val="000000"/>
                          </a:solidFill>
                          <a:effectLst/>
                          <a:latin typeface="Times New Roman"/>
                        </a:rPr>
                        <a:t>Золотава</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апрель-сентябрь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Золотава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837,27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586,09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116,38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134,80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11.</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д. </a:t>
                      </a:r>
                      <a:r>
                        <a:rPr lang="ru-RU" sz="1000" b="0" i="0" u="none" strike="noStrike" dirty="0" err="1">
                          <a:solidFill>
                            <a:srgbClr val="000000"/>
                          </a:solidFill>
                          <a:effectLst/>
                          <a:latin typeface="Times New Roman"/>
                        </a:rPr>
                        <a:t>Сорожино</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Сорожино</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910,00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637,00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126,49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146,51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12.</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п. Пундуга</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п. Пундуга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910,14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637,10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126,51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146,53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13.</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п. </a:t>
                      </a:r>
                      <a:r>
                        <a:rPr lang="ru-RU" sz="1000" b="0" i="0" u="none" strike="noStrike" dirty="0" err="1">
                          <a:solidFill>
                            <a:srgbClr val="000000"/>
                          </a:solidFill>
                          <a:effectLst/>
                          <a:latin typeface="Times New Roman"/>
                        </a:rPr>
                        <a:t>Ситинский</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п. </a:t>
                      </a:r>
                      <a:r>
                        <a:rPr lang="ru-RU" sz="1000" b="0" i="0" u="none" strike="noStrike" dirty="0" err="1" smtClean="0">
                          <a:solidFill>
                            <a:srgbClr val="000000"/>
                          </a:solidFill>
                          <a:effectLst/>
                          <a:latin typeface="Times New Roman"/>
                        </a:rPr>
                        <a:t>Ситинский</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909,92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636,94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126,48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146,50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14.</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с. </a:t>
                      </a:r>
                      <a:r>
                        <a:rPr lang="ru-RU" sz="1000" b="0" i="0" u="none" strike="noStrike" dirty="0" err="1">
                          <a:solidFill>
                            <a:srgbClr val="000000"/>
                          </a:solidFill>
                          <a:effectLst/>
                          <a:latin typeface="Times New Roman"/>
                        </a:rPr>
                        <a:t>Кумзеро</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с. </a:t>
                      </a:r>
                      <a:r>
                        <a:rPr lang="ru-RU" sz="1000" b="0" i="0" u="none" strike="noStrike" dirty="0" err="1" smtClean="0">
                          <a:solidFill>
                            <a:srgbClr val="000000"/>
                          </a:solidFill>
                          <a:effectLst/>
                          <a:latin typeface="Times New Roman"/>
                        </a:rPr>
                        <a:t>Кумзеро</a:t>
                      </a:r>
                      <a:endParaRPr lang="ru-RU" sz="1000" b="0" i="0" u="none" strike="noStrike" dirty="0" smtClean="0">
                        <a:solidFill>
                          <a:srgbClr val="000000"/>
                        </a:solidFill>
                        <a:effectLst/>
                        <a:latin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1279,73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895,81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177,88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206,04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15.</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с. Михайловское</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апрель-сентябрь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с. Михайловское</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903,96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632,78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125,65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146,54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16.</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артезианской скважины с. </a:t>
                      </a:r>
                      <a:r>
                        <a:rPr lang="ru-RU" sz="1000" b="0" i="0" u="none" strike="noStrike" dirty="0" err="1">
                          <a:solidFill>
                            <a:srgbClr val="000000"/>
                          </a:solidFill>
                          <a:effectLst/>
                          <a:latin typeface="Times New Roman"/>
                        </a:rPr>
                        <a:t>Шапша</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с. </a:t>
                      </a:r>
                      <a:r>
                        <a:rPr lang="ru-RU" sz="1000" b="0" i="0" u="none" strike="noStrike" dirty="0" err="1" smtClean="0">
                          <a:solidFill>
                            <a:srgbClr val="000000"/>
                          </a:solidFill>
                          <a:effectLst/>
                          <a:latin typeface="Times New Roman"/>
                        </a:rPr>
                        <a:t>Шапша</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908,82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636,17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126,33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146,32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17.</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сетей водоотведения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ул. Энергетиков, д. 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kern="1200" dirty="0" smtClean="0">
                          <a:solidFill>
                            <a:schemeClr val="tx1"/>
                          </a:solidFill>
                          <a:latin typeface="+mn-lt"/>
                          <a:ea typeface="Times New Roman"/>
                          <a:cs typeface="Times New Roman"/>
                        </a:rPr>
                        <a:t>г.</a:t>
                      </a:r>
                      <a:r>
                        <a:rPr lang="ru-RU" sz="1000" kern="1200" baseline="0" dirty="0" smtClean="0">
                          <a:solidFill>
                            <a:schemeClr val="tx1"/>
                          </a:solidFill>
                          <a:latin typeface="+mn-lt"/>
                          <a:ea typeface="Times New Roman"/>
                          <a:cs typeface="Times New Roman"/>
                        </a:rPr>
                        <a:t> </a:t>
                      </a:r>
                      <a:r>
                        <a:rPr lang="ru-RU" sz="1000" kern="1200" baseline="0" dirty="0" err="1" smtClean="0">
                          <a:solidFill>
                            <a:schemeClr val="tx1"/>
                          </a:solidFill>
                          <a:latin typeface="+mn-lt"/>
                          <a:ea typeface="Times New Roman"/>
                          <a:cs typeface="Times New Roman"/>
                        </a:rPr>
                        <a:t>Харовск</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919,23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643,46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127,77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148,00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4043">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18.</a:t>
                      </a: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сетей водоснабжения ст. </a:t>
                      </a:r>
                      <a:r>
                        <a:rPr lang="ru-RU" sz="1000" b="0" i="0" u="none" strike="noStrike" dirty="0" err="1">
                          <a:solidFill>
                            <a:srgbClr val="000000"/>
                          </a:solidFill>
                          <a:effectLst/>
                          <a:latin typeface="Times New Roman"/>
                        </a:rPr>
                        <a:t>Семигородняя</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ст. </a:t>
                      </a:r>
                      <a:r>
                        <a:rPr lang="ru-RU" sz="1000" b="0" i="0" u="none" strike="noStrike" dirty="0" err="1" smtClean="0">
                          <a:solidFill>
                            <a:srgbClr val="000000"/>
                          </a:solidFill>
                          <a:effectLst/>
                          <a:latin typeface="Times New Roman"/>
                        </a:rPr>
                        <a:t>Семигородняя</a:t>
                      </a:r>
                      <a:endParaRPr lang="ru-RU" sz="1000" kern="1200" dirty="0" smtClean="0">
                        <a:solidFill>
                          <a:schemeClr val="tx1"/>
                        </a:solidFill>
                        <a:latin typeface="+mn-lt"/>
                        <a:ea typeface="Times New Roman"/>
                        <a:cs typeface="Times New Roman"/>
                      </a:endParaRPr>
                    </a:p>
                  </a:txBody>
                  <a:tcPr marL="9196" marR="9196" marT="8949"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1279,45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895,62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177,84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205,99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
        <p:nvSpPr>
          <p:cNvPr id="9" name="Прямоугольник 8"/>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5.3. Проекты программы «Народный бюджет»</a:t>
            </a:r>
          </a:p>
        </p:txBody>
      </p:sp>
    </p:spTree>
    <p:extLst>
      <p:ext uri="{BB962C8B-B14F-4D97-AF65-F5344CB8AC3E}">
        <p14:creationId xmlns:p14="http://schemas.microsoft.com/office/powerpoint/2010/main" val="1986778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38</a:t>
            </a:fld>
            <a:endParaRPr lang="ru-RU" sz="1100" dirty="0"/>
          </a:p>
        </p:txBody>
      </p:sp>
      <p:graphicFrame>
        <p:nvGraphicFramePr>
          <p:cNvPr id="8" name="Таблица 7"/>
          <p:cNvGraphicFramePr>
            <a:graphicFrameLocks noGrp="1"/>
          </p:cNvGraphicFramePr>
          <p:nvPr>
            <p:extLst>
              <p:ext uri="{D42A27DB-BD31-4B8C-83A1-F6EECF244321}">
                <p14:modId xmlns:p14="http://schemas.microsoft.com/office/powerpoint/2010/main" val="1738227399"/>
              </p:ext>
            </p:extLst>
          </p:nvPr>
        </p:nvGraphicFramePr>
        <p:xfrm>
          <a:off x="179784" y="1001048"/>
          <a:ext cx="11557176" cy="5659581"/>
        </p:xfrm>
        <a:graphic>
          <a:graphicData uri="http://schemas.openxmlformats.org/drawingml/2006/table">
            <a:tbl>
              <a:tblPr/>
              <a:tblGrid>
                <a:gridCol w="409835"/>
                <a:gridCol w="4990766"/>
                <a:gridCol w="1512168"/>
                <a:gridCol w="1368152"/>
                <a:gridCol w="864096"/>
                <a:gridCol w="864096"/>
                <a:gridCol w="816911"/>
                <a:gridCol w="731152"/>
              </a:tblGrid>
              <a:tr h="344117">
                <a:tc rowSpan="2">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Проекты</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rowSpan="2">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4">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Финансы, тыс. руб. </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hMerge="1">
                  <a:txBody>
                    <a:bodyPr/>
                    <a:lstStyle/>
                    <a:p>
                      <a:endParaRPr lang="ru-RU"/>
                    </a:p>
                  </a:txBody>
                  <a:tcPr/>
                </a:tc>
                <a:tc hMerge="1">
                  <a:txBody>
                    <a:bodyPr/>
                    <a:lstStyle/>
                    <a:p>
                      <a:pPr marL="0" marR="0" indent="0" algn="ctr" defTabSz="945215" rtl="0" eaLnBrk="1" fontAlgn="auto" latinLnBrk="0" hangingPunct="1">
                        <a:lnSpc>
                          <a:spcPct val="115000"/>
                        </a:lnSpc>
                        <a:spcBef>
                          <a:spcPts val="0"/>
                        </a:spcBef>
                        <a:spcAft>
                          <a:spcPts val="0"/>
                        </a:spcAft>
                        <a:buClrTx/>
                        <a:buSzTx/>
                        <a:buFontTx/>
                        <a:buNone/>
                        <a:tabLst/>
                        <a:defRPr/>
                      </a:pPr>
                      <a:endParaRPr lang="ru-RU" sz="900" dirty="0" smtClean="0">
                        <a:solidFill>
                          <a:schemeClr val="bg1"/>
                        </a:solidFill>
                        <a:latin typeface="+mn-lt"/>
                        <a:ea typeface="Times New Roman"/>
                        <a:cs typeface="Times New Roman"/>
                      </a:endParaRPr>
                    </a:p>
                  </a:txBody>
                  <a:tcPr/>
                </a:tc>
              </a:tr>
              <a:tr h="359984">
                <a:tc vMerge="1">
                  <a:txBody>
                    <a:bodyPr/>
                    <a:lstStyle/>
                    <a:p>
                      <a:pPr marL="0" indent="0" algn="ctr">
                        <a:lnSpc>
                          <a:spcPct val="115000"/>
                        </a:lnSpc>
                        <a:spcAft>
                          <a:spcPts val="0"/>
                        </a:spcAft>
                      </a:pPr>
                      <a:endParaRPr lang="ru-RU" sz="900" b="1"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pPr indent="450215" algn="ctr">
                        <a:lnSpc>
                          <a:spcPct val="115000"/>
                        </a:lnSpc>
                        <a:spcAft>
                          <a:spcPts val="0"/>
                        </a:spcAft>
                      </a:pPr>
                      <a:endParaRPr lang="ru-RU" sz="900" dirty="0">
                        <a:solidFill>
                          <a:schemeClr val="bg1"/>
                        </a:solidFill>
                        <a:latin typeface="+mn-lt"/>
                        <a:ea typeface="Times New Roman"/>
                        <a:cs typeface="Times New Roman"/>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1"/>
                    </a:solidFill>
                  </a:tcPr>
                </a:tc>
                <a:tc vMerge="1">
                  <a:txBody>
                    <a:bodyPr/>
                    <a:lstStyle/>
                    <a:p>
                      <a:endParaRPr lang="ru-RU"/>
                    </a:p>
                  </a:txBody>
                  <a:tcPr/>
                </a:tc>
                <a:tc vMerge="1">
                  <a:txBody>
                    <a:bodyPr/>
                    <a:lstStyle/>
                    <a:p>
                      <a:endParaRPr lang="ru-RU"/>
                    </a:p>
                  </a:txBody>
                  <a:tcPr/>
                </a:tc>
                <a:tc>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ВСЕГО</a:t>
                      </a:r>
                      <a:endParaRPr lang="ru-RU" sz="1600" b="0" dirty="0">
                        <a:solidFill>
                          <a:schemeClr val="tx1"/>
                        </a:solidFill>
                        <a:latin typeface="+mn-lt"/>
                        <a:ea typeface="Times New Roman"/>
                        <a:cs typeface="Times New Roman"/>
                      </a:endParaRP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РБ</a:t>
                      </a: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МБ</a:t>
                      </a: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ВБФ</a:t>
                      </a:r>
                    </a:p>
                  </a:txBody>
                  <a:tcPr marL="86507" marR="86507" marT="42085" marB="42085"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285532">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19.</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тепловых сетей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(1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ctr"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dirty="0">
                          <a:solidFill>
                            <a:srgbClr val="000000"/>
                          </a:solidFill>
                          <a:effectLst/>
                          <a:latin typeface="Calibri"/>
                        </a:rPr>
                        <a:t>2539,72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1777,81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38,10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726,52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20. </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тепловых сетей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(2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ctr"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dirty="0">
                          <a:solidFill>
                            <a:srgbClr val="000000"/>
                          </a:solidFill>
                          <a:effectLst/>
                          <a:latin typeface="Calibri"/>
                        </a:rPr>
                        <a:t>2535,89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1775,12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38,04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722,73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21. </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тепловых сетей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(3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ctr"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dirty="0">
                          <a:solidFill>
                            <a:srgbClr val="000000"/>
                          </a:solidFill>
                          <a:effectLst/>
                          <a:latin typeface="Calibri"/>
                        </a:rPr>
                        <a:t>2153,76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1507,63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32,31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613,82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22.</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тепловых сетей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(4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май-сентябрь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ctr"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2333,60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1633,52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35,00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665,08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23. </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тепловых сетей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(5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auto"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2553,55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1787,49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38,30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727,76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24. </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сетей холодного водоснабжения г. </a:t>
                      </a:r>
                      <a:r>
                        <a:rPr lang="ru-RU" sz="1000" b="0" i="0" u="none" strike="noStrike" dirty="0" err="1">
                          <a:solidFill>
                            <a:srgbClr val="000000"/>
                          </a:solidFill>
                          <a:effectLst/>
                          <a:latin typeface="Times New Roman"/>
                        </a:rPr>
                        <a:t>Харовск</a:t>
                      </a:r>
                      <a:r>
                        <a:rPr lang="ru-RU" sz="1000" b="0" i="0" u="none" strike="noStrike" dirty="0">
                          <a:solidFill>
                            <a:srgbClr val="000000"/>
                          </a:solidFill>
                          <a:effectLst/>
                          <a:latin typeface="Times New Roman"/>
                        </a:rPr>
                        <a:t>, ул. Коммунальная</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ctr" defTabSz="945215" rtl="0" eaLnBrk="1" fontAlgn="auto" latinLnBrk="0" hangingPunct="1">
                        <a:lnSpc>
                          <a:spcPct val="115000"/>
                        </a:lnSpc>
                        <a:spcBef>
                          <a:spcPts val="0"/>
                        </a:spcBef>
                        <a:spcAft>
                          <a:spcPts val="1000"/>
                        </a:spcAft>
                        <a:buClrTx/>
                        <a:buSzTx/>
                        <a:buFontTx/>
                        <a:buNone/>
                        <a:tabLst/>
                        <a:defRPr/>
                      </a:pPr>
                      <a:r>
                        <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rPr>
                        <a:t>г. </a:t>
                      </a:r>
                      <a:r>
                        <a:rPr kumimoji="0" lang="ru-RU" sz="1000" b="0" i="0" u="none" strike="noStrike" kern="1200" cap="none" spc="0" normalizeH="0" baseline="0" noProof="0" dirty="0" err="1" smtClean="0">
                          <a:ln>
                            <a:noFill/>
                          </a:ln>
                          <a:solidFill>
                            <a:prstClr val="black"/>
                          </a:solidFill>
                          <a:effectLst/>
                          <a:uLnTx/>
                          <a:uFillTx/>
                          <a:latin typeface="+mn-lt"/>
                          <a:ea typeface="Times New Roman"/>
                          <a:cs typeface="Times New Roman"/>
                        </a:rPr>
                        <a:t>Харовск</a:t>
                      </a:r>
                      <a:endParaRPr kumimoji="0" lang="ru-RU" sz="1000" b="0" i="0" u="none" strike="noStrike" kern="1200" cap="none" spc="0" normalizeH="0" baseline="0" noProof="0" dirty="0" smtClean="0">
                        <a:ln>
                          <a:noFill/>
                        </a:ln>
                        <a:solidFill>
                          <a:prstClr val="black"/>
                        </a:solidFill>
                        <a:effectLst/>
                        <a:uLnTx/>
                        <a:uFillTx/>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1158,99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811,29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288,59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59,11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25.</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Монтаж общественного шахтного колодца д. </a:t>
                      </a:r>
                      <a:r>
                        <a:rPr lang="ru-RU" sz="1000" b="0" i="0" u="none" strike="noStrike" dirty="0" err="1">
                          <a:solidFill>
                            <a:srgbClr val="000000"/>
                          </a:solidFill>
                          <a:effectLst/>
                          <a:latin typeface="Times New Roman"/>
                        </a:rPr>
                        <a:t>Сумино</a:t>
                      </a:r>
                      <a:endParaRPr lang="ru-RU" sz="1000" b="0" i="0" u="none" strike="noStrike" dirty="0">
                        <a:solidFill>
                          <a:srgbClr val="000000"/>
                        </a:solidFill>
                        <a:effectLst/>
                        <a:latin typeface="Times New Roman"/>
                      </a:endParaRP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Сумино</a:t>
                      </a:r>
                      <a:endParaRPr lang="ru-RU" sz="1000" b="0" i="0" u="none" strike="noStrike" dirty="0" smtClean="0">
                        <a:solidFill>
                          <a:srgbClr val="000000"/>
                        </a:solidFill>
                        <a:effectLst/>
                        <a:latin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510,91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357,64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112,40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40,87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26.</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общественного колодца в п. Возрождение</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п. Возрождение</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192,40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134,68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38,48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19,24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27.</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Приобретение оборудования для ремонта сетей </a:t>
                      </a:r>
                      <a:r>
                        <a:rPr lang="ru-RU" sz="1000" b="0" i="0" u="none" strike="noStrike" dirty="0" err="1">
                          <a:solidFill>
                            <a:srgbClr val="000000"/>
                          </a:solidFill>
                          <a:effectLst/>
                          <a:latin typeface="Times New Roman"/>
                        </a:rPr>
                        <a:t>теплоснабжеия</a:t>
                      </a:r>
                      <a:r>
                        <a:rPr lang="ru-RU" sz="1000" b="0" i="0" u="none" strike="noStrike" dirty="0">
                          <a:solidFill>
                            <a:srgbClr val="000000"/>
                          </a:solidFill>
                          <a:effectLst/>
                          <a:latin typeface="Times New Roman"/>
                        </a:rPr>
                        <a:t> (аварийная мастерская)</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2342,63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1639,84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35,14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667,65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28.</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Установка высокоскоростного интернета в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(1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1225,73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858,01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305,21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62,51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29.</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Установка высокоскоростного интернета в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(2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1228,41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859,89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305,87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62,65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30.</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Установка высокоскоростного интернета в д. </a:t>
                      </a:r>
                      <a:r>
                        <a:rPr lang="ru-RU" sz="1000" b="0" i="0" u="none" strike="noStrike" dirty="0" err="1">
                          <a:solidFill>
                            <a:srgbClr val="000000"/>
                          </a:solidFill>
                          <a:effectLst/>
                          <a:latin typeface="Times New Roman"/>
                        </a:rPr>
                        <a:t>Конанцево</a:t>
                      </a:r>
                      <a:r>
                        <a:rPr lang="ru-RU" sz="1000" b="0" i="0" u="none" strike="noStrike" dirty="0">
                          <a:solidFill>
                            <a:srgbClr val="000000"/>
                          </a:solidFill>
                          <a:effectLst/>
                          <a:latin typeface="Times New Roman"/>
                        </a:rPr>
                        <a:t> (3 участок)</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д. </a:t>
                      </a:r>
                      <a:r>
                        <a:rPr lang="ru-RU" sz="1000" b="0" i="0" u="none" strike="noStrike" dirty="0" err="1" smtClean="0">
                          <a:solidFill>
                            <a:srgbClr val="000000"/>
                          </a:solidFill>
                          <a:effectLst/>
                          <a:latin typeface="Times New Roman"/>
                        </a:rPr>
                        <a:t>Конанцево</a:t>
                      </a:r>
                      <a:r>
                        <a:rPr lang="ru-RU" sz="1000" b="0" i="0" u="none" strike="noStrike" dirty="0" smtClean="0">
                          <a:solidFill>
                            <a:srgbClr val="000000"/>
                          </a:solidFill>
                          <a:effectLst/>
                          <a:latin typeface="Times New Roman"/>
                        </a:rPr>
                        <a:t> </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1224,51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857,15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304,90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62,45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31.</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Установка дополнительных светильников уличного освещения</a:t>
                      </a:r>
                    </a:p>
                  </a:txBody>
                  <a:tcPr marL="9328" marR="9328" marT="932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202,38</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141,67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46,55</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14,17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32.</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Приобретение музыкального оборудования для МБУ "</a:t>
                      </a:r>
                      <a:r>
                        <a:rPr lang="ru-RU" sz="1000" b="0" i="0" u="none" strike="noStrike" dirty="0" err="1">
                          <a:solidFill>
                            <a:srgbClr val="000000"/>
                          </a:solidFill>
                          <a:effectLst/>
                          <a:latin typeface="Times New Roman"/>
                        </a:rPr>
                        <a:t>Семигородний</a:t>
                      </a:r>
                      <a:r>
                        <a:rPr lang="ru-RU" sz="1000" b="0" i="0" u="none" strike="noStrike" dirty="0">
                          <a:solidFill>
                            <a:srgbClr val="000000"/>
                          </a:solidFill>
                          <a:effectLst/>
                          <a:latin typeface="Times New Roman"/>
                        </a:rPr>
                        <a:t> КДЦ"</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июнь-сентябрь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000" b="0" i="0" u="none" strike="noStrike" dirty="0" smtClean="0">
                          <a:solidFill>
                            <a:srgbClr val="000000"/>
                          </a:solidFill>
                          <a:effectLst/>
                          <a:latin typeface="Times New Roman"/>
                        </a:rPr>
                        <a:t>ст. </a:t>
                      </a:r>
                      <a:r>
                        <a:rPr lang="ru-RU" sz="1000" b="0" i="0" u="none" strike="noStrike" dirty="0" err="1" smtClean="0">
                          <a:solidFill>
                            <a:srgbClr val="000000"/>
                          </a:solidFill>
                          <a:effectLst/>
                          <a:latin typeface="Times New Roman"/>
                        </a:rPr>
                        <a:t>Семигородняя</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312,00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218,40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62,40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31,20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33.</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контейнерных площадок для сбора ТКО в с. </a:t>
                      </a:r>
                      <a:r>
                        <a:rPr lang="ru-RU" sz="1000" b="0" i="0" u="none" strike="noStrike" dirty="0" err="1">
                          <a:solidFill>
                            <a:srgbClr val="000000"/>
                          </a:solidFill>
                          <a:effectLst/>
                          <a:latin typeface="Times New Roman"/>
                        </a:rPr>
                        <a:t>Шапша</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с. </a:t>
                      </a:r>
                      <a:r>
                        <a:rPr lang="ru-RU" sz="1000" b="0" i="0" u="none" strike="noStrike" dirty="0" err="1" smtClean="0">
                          <a:solidFill>
                            <a:srgbClr val="000000"/>
                          </a:solidFill>
                          <a:effectLst/>
                          <a:latin typeface="Times New Roman"/>
                        </a:rPr>
                        <a:t>Шапша</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346,12</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242,29</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83,07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20,77</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8553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34.</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ru-RU" sz="1000" b="0" i="0" u="none" strike="noStrike" dirty="0">
                          <a:solidFill>
                            <a:srgbClr val="000000"/>
                          </a:solidFill>
                          <a:effectLst/>
                          <a:latin typeface="Times New Roman"/>
                        </a:rPr>
                        <a:t>Ремонт здания водозабора с. </a:t>
                      </a:r>
                      <a:r>
                        <a:rPr lang="ru-RU" sz="1000" b="0" i="0" u="none" strike="noStrike" dirty="0" err="1">
                          <a:solidFill>
                            <a:srgbClr val="000000"/>
                          </a:solidFill>
                          <a:effectLst/>
                          <a:latin typeface="Times New Roman"/>
                        </a:rPr>
                        <a:t>Кумзеро</a:t>
                      </a:r>
                      <a:endParaRPr lang="ru-RU" sz="1000" b="0" i="0" u="none" strike="noStrike" dirty="0">
                        <a:solidFill>
                          <a:srgbClr val="000000"/>
                        </a:solidFill>
                        <a:effectLst/>
                        <a:latin typeface="Times New Roman"/>
                      </a:endParaRP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000" b="0" i="0" u="none" strike="noStrike" dirty="0">
                          <a:solidFill>
                            <a:srgbClr val="000000"/>
                          </a:solidFill>
                          <a:effectLst/>
                          <a:latin typeface="Times New Roman"/>
                        </a:rPr>
                        <a:t>июль-октябрь 2024</a:t>
                      </a:r>
                    </a:p>
                  </a:txBody>
                  <a:tcPr marL="9525" marR="9525" marT="9525" marB="0" anchor="b">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ctr" defTabSz="945215" rtl="0" eaLnBrk="1" latinLnBrk="0" hangingPunct="1">
                        <a:lnSpc>
                          <a:spcPct val="115000"/>
                        </a:lnSpc>
                        <a:spcAft>
                          <a:spcPts val="1000"/>
                        </a:spcAft>
                      </a:pPr>
                      <a:r>
                        <a:rPr lang="ru-RU" sz="1000" b="0" i="0" u="none" strike="noStrike" dirty="0" smtClean="0">
                          <a:solidFill>
                            <a:srgbClr val="000000"/>
                          </a:solidFill>
                          <a:effectLst/>
                          <a:latin typeface="Times New Roman"/>
                        </a:rPr>
                        <a:t>с. </a:t>
                      </a:r>
                      <a:r>
                        <a:rPr lang="ru-RU" sz="1000" b="0" i="0" u="none" strike="noStrike" dirty="0" err="1" smtClean="0">
                          <a:solidFill>
                            <a:srgbClr val="000000"/>
                          </a:solidFill>
                          <a:effectLst/>
                          <a:latin typeface="Times New Roman"/>
                        </a:rPr>
                        <a:t>Кумзеро</a:t>
                      </a: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1231,44</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862,01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172,40</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197,03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303497">
                <a:tc gridSpan="2">
                  <a:txBody>
                    <a:bodyPr/>
                    <a:lstStyle/>
                    <a:p>
                      <a:pPr marL="0" indent="0" algn="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Итого</a:t>
                      </a: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pPr marL="0" indent="0" algn="l"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indent="0" algn="l"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endParaRPr lang="ru-RU" sz="1000" kern="1200" dirty="0" smtClean="0">
                        <a:solidFill>
                          <a:schemeClr val="tx1"/>
                        </a:solidFill>
                        <a:latin typeface="+mn-lt"/>
                        <a:ea typeface="Times New Roman"/>
                        <a:cs typeface="Times New Roman"/>
                      </a:endParaRPr>
                    </a:p>
                  </a:txBody>
                  <a:tcPr marL="9007" marR="9007" marT="8766"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fontAlgn="b"/>
                      <a:r>
                        <a:rPr lang="ru-RU" sz="1100" b="0" i="0" u="none" strike="noStrike">
                          <a:solidFill>
                            <a:srgbClr val="000000"/>
                          </a:solidFill>
                          <a:effectLst/>
                          <a:latin typeface="Calibri"/>
                        </a:rPr>
                        <a:t>43031,61</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30122,13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a:solidFill>
                            <a:srgbClr val="000000"/>
                          </a:solidFill>
                          <a:effectLst/>
                          <a:latin typeface="Calibri"/>
                        </a:rPr>
                        <a:t>4847,36</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fontAlgn="b"/>
                      <a:r>
                        <a:rPr lang="ru-RU" sz="1100" b="0" i="0" u="none" strike="noStrike" dirty="0">
                          <a:solidFill>
                            <a:srgbClr val="000000"/>
                          </a:solidFill>
                          <a:effectLst/>
                          <a:latin typeface="Calibri"/>
                        </a:rPr>
                        <a:t>8062,13</a:t>
                      </a:r>
                    </a:p>
                  </a:txBody>
                  <a:tcPr marL="9525" marR="9525" marT="9525"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
        <p:nvSpPr>
          <p:cNvPr id="9" name="Прямоугольник 8"/>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5.3. Проекты программы «Народный бюджет»</a:t>
            </a:r>
          </a:p>
        </p:txBody>
      </p:sp>
    </p:spTree>
    <p:extLst>
      <p:ext uri="{BB962C8B-B14F-4D97-AF65-F5344CB8AC3E}">
        <p14:creationId xmlns:p14="http://schemas.microsoft.com/office/powerpoint/2010/main" val="26276320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39</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graphicFrame>
        <p:nvGraphicFramePr>
          <p:cNvPr id="9" name="Таблица 8"/>
          <p:cNvGraphicFramePr>
            <a:graphicFrameLocks noGrp="1"/>
          </p:cNvGraphicFramePr>
          <p:nvPr>
            <p:extLst>
              <p:ext uri="{D42A27DB-BD31-4B8C-83A1-F6EECF244321}">
                <p14:modId xmlns:p14="http://schemas.microsoft.com/office/powerpoint/2010/main" val="3711334357"/>
              </p:ext>
            </p:extLst>
          </p:nvPr>
        </p:nvGraphicFramePr>
        <p:xfrm>
          <a:off x="899865" y="1404045"/>
          <a:ext cx="10009111" cy="4193209"/>
        </p:xfrm>
        <a:graphic>
          <a:graphicData uri="http://schemas.openxmlformats.org/drawingml/2006/table">
            <a:tbl>
              <a:tblPr/>
              <a:tblGrid>
                <a:gridCol w="666436"/>
                <a:gridCol w="3782264"/>
                <a:gridCol w="2409713"/>
                <a:gridCol w="1359325"/>
                <a:gridCol w="1791373"/>
              </a:tblGrid>
              <a:tr h="665121">
                <a:tc>
                  <a:txBody>
                    <a:bodyPr/>
                    <a:lstStyle/>
                    <a:p>
                      <a:pPr marL="0" indent="0" algn="ctr">
                        <a:lnSpc>
                          <a:spcPct val="115000"/>
                        </a:lnSpc>
                        <a:spcAft>
                          <a:spcPts val="0"/>
                        </a:spcAft>
                      </a:pPr>
                      <a:r>
                        <a:rPr lang="ru-RU" sz="1600" b="0" dirty="0" smtClean="0">
                          <a:solidFill>
                            <a:schemeClr val="tx1"/>
                          </a:solidFill>
                          <a:latin typeface="+mn-lt"/>
                          <a:ea typeface="Times New Roman"/>
                          <a:cs typeface="Times New Roman"/>
                        </a:rPr>
                        <a:t>№</a:t>
                      </a:r>
                      <a:endParaRPr lang="ru-RU" sz="1600" b="0" dirty="0">
                        <a:solidFill>
                          <a:schemeClr val="tx1"/>
                        </a:solidFill>
                        <a:latin typeface="+mn-lt"/>
                        <a:ea typeface="Times New Roman"/>
                        <a:cs typeface="Times New Roman"/>
                      </a:endParaRPr>
                    </a:p>
                  </a:txBody>
                  <a:tcPr marL="89269" marR="89269" marT="43432" marB="43432"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Проекты</a:t>
                      </a:r>
                      <a:endParaRPr lang="ru-RU" sz="1600" b="0" dirty="0">
                        <a:solidFill>
                          <a:schemeClr val="tx1"/>
                        </a:solidFill>
                        <a:latin typeface="+mn-lt"/>
                        <a:ea typeface="Times New Roman"/>
                        <a:cs typeface="Times New Roman"/>
                      </a:endParaRPr>
                    </a:p>
                  </a:txBody>
                  <a:tcPr marL="89269" marR="89269" marT="43432" marB="43432"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Период реализации </a:t>
                      </a:r>
                      <a:endParaRPr lang="ru-RU" sz="1600" b="0" dirty="0">
                        <a:solidFill>
                          <a:schemeClr val="tx1"/>
                        </a:solidFill>
                        <a:latin typeface="+mn-lt"/>
                        <a:ea typeface="Times New Roman"/>
                        <a:cs typeface="Times New Roman"/>
                      </a:endParaRPr>
                    </a:p>
                  </a:txBody>
                  <a:tcPr marL="89269" marR="89269" marT="43432" marB="43432"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Населенный пункт</a:t>
                      </a:r>
                      <a:endParaRPr lang="ru-RU" sz="1600" b="0" dirty="0">
                        <a:solidFill>
                          <a:schemeClr val="tx1"/>
                        </a:solidFill>
                        <a:latin typeface="+mn-lt"/>
                        <a:ea typeface="Times New Roman"/>
                        <a:cs typeface="Times New Roman"/>
                      </a:endParaRPr>
                    </a:p>
                  </a:txBody>
                  <a:tcPr marL="89269" marR="89269" marT="43432" marB="43432"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0" dirty="0" smtClean="0">
                          <a:solidFill>
                            <a:schemeClr val="tx1"/>
                          </a:solidFill>
                          <a:latin typeface="+mn-lt"/>
                          <a:ea typeface="Times New Roman"/>
                          <a:cs typeface="Times New Roman"/>
                        </a:rPr>
                        <a:t>Финансирование</a:t>
                      </a:r>
                      <a:endParaRPr lang="ru-RU" sz="1600" b="0" dirty="0">
                        <a:solidFill>
                          <a:schemeClr val="tx1"/>
                        </a:solidFill>
                        <a:latin typeface="+mn-lt"/>
                        <a:ea typeface="Times New Roman"/>
                        <a:cs typeface="Times New Roman"/>
                      </a:endParaRPr>
                    </a:p>
                  </a:txBody>
                  <a:tcPr marL="89269" marR="89269" marT="43432" marB="43432"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585212">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1. </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ru-RU" sz="1600" b="0" dirty="0" smtClean="0">
                          <a:cs typeface="Times New Roman" panose="02020603050405020304" pitchFamily="18" charset="0"/>
                        </a:rPr>
                        <a:t>Эколого-туристский маршрут </a:t>
                      </a:r>
                    </a:p>
                    <a:p>
                      <a:pPr algn="l"/>
                      <a:r>
                        <a:rPr lang="ru-RU" sz="1600" b="0" dirty="0" smtClean="0">
                          <a:cs typeface="Times New Roman" panose="02020603050405020304" pitchFamily="18" charset="0"/>
                        </a:rPr>
                        <a:t>«К географическому центру Вологодской области»</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fontAlgn="ctr" latinLnBrk="0" hangingPunct="1">
                        <a:lnSpc>
                          <a:spcPct val="115000"/>
                        </a:lnSpc>
                        <a:spcAft>
                          <a:spcPts val="1000"/>
                        </a:spcAft>
                      </a:pPr>
                      <a:r>
                        <a:rPr lang="ru-RU" sz="1600" kern="1200" dirty="0" smtClean="0">
                          <a:solidFill>
                            <a:schemeClr val="tx1"/>
                          </a:solidFill>
                          <a:latin typeface="+mn-lt"/>
                          <a:ea typeface="Times New Roman"/>
                          <a:cs typeface="Times New Roman"/>
                        </a:rPr>
                        <a:t>2023-2030</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600" kern="1200" dirty="0" err="1" smtClean="0">
                          <a:solidFill>
                            <a:schemeClr val="tx1"/>
                          </a:solidFill>
                          <a:latin typeface="+mn-lt"/>
                          <a:ea typeface="Times New Roman"/>
                          <a:cs typeface="Times New Roman"/>
                        </a:rPr>
                        <a:t>Харовский</a:t>
                      </a:r>
                      <a:r>
                        <a:rPr lang="ru-RU" sz="1600" kern="1200" dirty="0" smtClean="0">
                          <a:solidFill>
                            <a:schemeClr val="tx1"/>
                          </a:solidFill>
                          <a:latin typeface="+mn-lt"/>
                          <a:ea typeface="Times New Roman"/>
                          <a:cs typeface="Times New Roman"/>
                        </a:rPr>
                        <a:t> р-н, д. </a:t>
                      </a:r>
                      <a:r>
                        <a:rPr lang="ru-RU" sz="1600" kern="1200" dirty="0" err="1" smtClean="0">
                          <a:solidFill>
                            <a:schemeClr val="tx1"/>
                          </a:solidFill>
                          <a:latin typeface="+mn-lt"/>
                          <a:ea typeface="Times New Roman"/>
                          <a:cs typeface="Times New Roman"/>
                        </a:rPr>
                        <a:t>Семениха</a:t>
                      </a:r>
                      <a:r>
                        <a:rPr lang="ru-RU" sz="1600" kern="1200" dirty="0" smtClean="0">
                          <a:solidFill>
                            <a:schemeClr val="tx1"/>
                          </a:solidFill>
                          <a:latin typeface="+mn-lt"/>
                          <a:ea typeface="Times New Roman"/>
                          <a:cs typeface="Times New Roman"/>
                        </a:rPr>
                        <a:t>, </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ctr"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уточняется</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585212">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2. </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Туристический маршрут «Дорога к дому» </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2023-2030</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err="1" smtClean="0">
                          <a:solidFill>
                            <a:schemeClr val="tx1"/>
                          </a:solidFill>
                          <a:latin typeface="+mn-lt"/>
                          <a:ea typeface="Times New Roman"/>
                          <a:cs typeface="Times New Roman"/>
                        </a:rPr>
                        <a:t>Харовский</a:t>
                      </a:r>
                      <a:r>
                        <a:rPr lang="ru-RU" sz="1600" kern="1200" dirty="0" smtClean="0">
                          <a:solidFill>
                            <a:schemeClr val="tx1"/>
                          </a:solidFill>
                          <a:latin typeface="+mn-lt"/>
                          <a:ea typeface="Times New Roman"/>
                          <a:cs typeface="Times New Roman"/>
                        </a:rPr>
                        <a:t> р-н, д. </a:t>
                      </a:r>
                      <a:r>
                        <a:rPr lang="ru-RU" sz="1600" kern="1200" dirty="0" err="1" smtClean="0">
                          <a:solidFill>
                            <a:schemeClr val="tx1"/>
                          </a:solidFill>
                          <a:latin typeface="+mn-lt"/>
                          <a:ea typeface="Times New Roman"/>
                          <a:cs typeface="Times New Roman"/>
                        </a:rPr>
                        <a:t>Тимониха</a:t>
                      </a: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уточняется</a:t>
                      </a:r>
                    </a:p>
                    <a:p>
                      <a:pPr marL="0" marR="0" indent="0" algn="ctr" defTabSz="945215" rtl="0" eaLnBrk="1" fontAlgn="auto" latinLnBrk="0" hangingPunct="1">
                        <a:lnSpc>
                          <a:spcPct val="115000"/>
                        </a:lnSpc>
                        <a:spcBef>
                          <a:spcPts val="0"/>
                        </a:spcBef>
                        <a:spcAft>
                          <a:spcPts val="1000"/>
                        </a:spcAft>
                        <a:buClrTx/>
                        <a:buSzTx/>
                        <a:buFontTx/>
                        <a:buNone/>
                        <a:tabLst/>
                        <a:defRPr/>
                      </a:pP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58521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3. </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Парк технических видов спорта</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2024-2027</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err="1" smtClean="0">
                          <a:solidFill>
                            <a:schemeClr val="tx1"/>
                          </a:solidFill>
                          <a:latin typeface="+mn-lt"/>
                          <a:ea typeface="Times New Roman"/>
                          <a:cs typeface="Times New Roman"/>
                        </a:rPr>
                        <a:t>Харовский</a:t>
                      </a:r>
                      <a:r>
                        <a:rPr lang="ru-RU" sz="1600" kern="1200" dirty="0" smtClean="0">
                          <a:solidFill>
                            <a:schemeClr val="tx1"/>
                          </a:solidFill>
                          <a:latin typeface="+mn-lt"/>
                          <a:ea typeface="Times New Roman"/>
                          <a:cs typeface="Times New Roman"/>
                        </a:rPr>
                        <a:t> р-н, д. </a:t>
                      </a:r>
                      <a:r>
                        <a:rPr lang="ru-RU" sz="1600" kern="1200" dirty="0" err="1" smtClean="0">
                          <a:solidFill>
                            <a:schemeClr val="tx1"/>
                          </a:solidFill>
                          <a:latin typeface="+mn-lt"/>
                          <a:ea typeface="Times New Roman"/>
                          <a:cs typeface="Times New Roman"/>
                        </a:rPr>
                        <a:t>Бараниха</a:t>
                      </a: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уточняется</a:t>
                      </a:r>
                    </a:p>
                    <a:p>
                      <a:pPr marL="0" indent="0" algn="ctr"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58521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4.</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600" kern="1200" dirty="0" err="1" smtClean="0">
                          <a:solidFill>
                            <a:schemeClr val="tx1"/>
                          </a:solidFill>
                          <a:latin typeface="+mn-lt"/>
                          <a:ea typeface="Times New Roman"/>
                          <a:cs typeface="Times New Roman"/>
                        </a:rPr>
                        <a:t>Кумзеро</a:t>
                      </a:r>
                      <a:r>
                        <a:rPr lang="ru-RU" sz="1600" kern="1200" dirty="0" smtClean="0">
                          <a:solidFill>
                            <a:schemeClr val="tx1"/>
                          </a:solidFill>
                          <a:latin typeface="+mn-lt"/>
                          <a:ea typeface="Times New Roman"/>
                          <a:cs typeface="Times New Roman"/>
                        </a:rPr>
                        <a:t>-источник силы</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2025-2030</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err="1" smtClean="0">
                          <a:solidFill>
                            <a:schemeClr val="tx1"/>
                          </a:solidFill>
                          <a:latin typeface="+mn-lt"/>
                          <a:ea typeface="Times New Roman"/>
                          <a:cs typeface="Times New Roman"/>
                        </a:rPr>
                        <a:t>Харовский</a:t>
                      </a:r>
                      <a:r>
                        <a:rPr lang="ru-RU" sz="1600" kern="1200" dirty="0" smtClean="0">
                          <a:solidFill>
                            <a:schemeClr val="tx1"/>
                          </a:solidFill>
                          <a:latin typeface="+mn-lt"/>
                          <a:ea typeface="Times New Roman"/>
                          <a:cs typeface="Times New Roman"/>
                        </a:rPr>
                        <a:t> р-н, с. </a:t>
                      </a:r>
                      <a:r>
                        <a:rPr lang="ru-RU" sz="1600" kern="1200" dirty="0" err="1" smtClean="0">
                          <a:solidFill>
                            <a:schemeClr val="tx1"/>
                          </a:solidFill>
                          <a:latin typeface="+mn-lt"/>
                          <a:ea typeface="Times New Roman"/>
                          <a:cs typeface="Times New Roman"/>
                        </a:rPr>
                        <a:t>Кумзеро</a:t>
                      </a: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уточняется</a:t>
                      </a:r>
                    </a:p>
                    <a:p>
                      <a:pPr marL="0" indent="0" algn="ctr"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585212">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5.</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Парк " Патриот"</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smtClean="0">
                          <a:solidFill>
                            <a:schemeClr val="tx1"/>
                          </a:solidFill>
                          <a:latin typeface="+mn-lt"/>
                          <a:ea typeface="Times New Roman"/>
                          <a:cs typeface="Times New Roman"/>
                        </a:rPr>
                        <a:t>2023-2025</a:t>
                      </a: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600" kern="1200" dirty="0" err="1" smtClean="0">
                          <a:solidFill>
                            <a:schemeClr val="tx1"/>
                          </a:solidFill>
                          <a:latin typeface="+mn-lt"/>
                          <a:ea typeface="Times New Roman"/>
                          <a:cs typeface="Times New Roman"/>
                        </a:rPr>
                        <a:t>Харовский</a:t>
                      </a:r>
                      <a:r>
                        <a:rPr lang="ru-RU" sz="1600" kern="1200" dirty="0" smtClean="0">
                          <a:solidFill>
                            <a:schemeClr val="tx1"/>
                          </a:solidFill>
                          <a:latin typeface="+mn-lt"/>
                          <a:ea typeface="Times New Roman"/>
                          <a:cs typeface="Times New Roman"/>
                        </a:rPr>
                        <a:t> р-н, г. </a:t>
                      </a:r>
                      <a:r>
                        <a:rPr lang="ru-RU" sz="1600" kern="1200" dirty="0" err="1" smtClean="0">
                          <a:solidFill>
                            <a:schemeClr val="tx1"/>
                          </a:solidFill>
                          <a:latin typeface="+mn-lt"/>
                          <a:ea typeface="Times New Roman"/>
                          <a:cs typeface="Times New Roman"/>
                        </a:rPr>
                        <a:t>Харовск</a:t>
                      </a: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600" kern="1200" dirty="0" smtClean="0">
                          <a:solidFill>
                            <a:schemeClr val="tx1"/>
                          </a:solidFill>
                          <a:latin typeface="+mn-lt"/>
                          <a:ea typeface="Times New Roman"/>
                          <a:cs typeface="Times New Roman"/>
                        </a:rPr>
                        <a:t>уточняется</a:t>
                      </a:r>
                    </a:p>
                    <a:p>
                      <a:pPr marL="0" indent="0" algn="ctr" defTabSz="945215" rtl="0" eaLnBrk="1" latinLnBrk="0" hangingPunct="1">
                        <a:lnSpc>
                          <a:spcPct val="115000"/>
                        </a:lnSpc>
                        <a:spcAft>
                          <a:spcPts val="1000"/>
                        </a:spcAft>
                      </a:pPr>
                      <a:endParaRPr lang="ru-RU" sz="1600" kern="1200" dirty="0" smtClean="0">
                        <a:solidFill>
                          <a:schemeClr val="tx1"/>
                        </a:solidFill>
                        <a:latin typeface="+mn-lt"/>
                        <a:ea typeface="Times New Roman"/>
                        <a:cs typeface="Times New Roman"/>
                      </a:endParaRPr>
                    </a:p>
                  </a:txBody>
                  <a:tcPr marL="9299" marR="9299" marT="9048"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016692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endParaRPr lang="ru-RU" sz="2400" b="1" dirty="0">
              <a:solidFill>
                <a:srgbClr val="FF0000"/>
              </a:solidFill>
              <a:ea typeface="Tahoma" panose="020B0604030504040204" pitchFamily="34" charset="0"/>
              <a:cs typeface="Tahoma" panose="020B0604030504040204" pitchFamily="34" charset="0"/>
            </a:endParaRPr>
          </a:p>
        </p:txBody>
      </p:sp>
      <p:sp>
        <p:nvSpPr>
          <p:cNvPr id="34" name="Прямоугольник 33"/>
          <p:cNvSpPr/>
          <p:nvPr/>
        </p:nvSpPr>
        <p:spPr>
          <a:xfrm>
            <a:off x="323800" y="2915497"/>
            <a:ext cx="3802233" cy="523057"/>
          </a:xfrm>
          <a:prstGeom prst="rect">
            <a:avLst/>
          </a:prstGeom>
          <a:solidFill>
            <a:schemeClr val="bg1">
              <a:lumMod val="85000"/>
            </a:schemeClr>
          </a:solidFill>
          <a:ln>
            <a:noFill/>
          </a:ln>
        </p:spPr>
        <p:txBody>
          <a:bodyPr/>
          <a:lstStyle/>
          <a:p>
            <a:pPr algn="ctr">
              <a:defRPr sz="1800" b="1" i="0" u="none" strike="noStrike" kern="1200" baseline="0">
                <a:solidFill>
                  <a:prstClr val="black"/>
                </a:solidFill>
                <a:latin typeface="+mn-lt"/>
                <a:ea typeface="+mn-ea"/>
                <a:cs typeface="+mn-cs"/>
              </a:defRPr>
            </a:pPr>
            <a:r>
              <a:rPr lang="ru-RU" sz="1200" b="1" dirty="0" smtClean="0">
                <a:solidFill>
                  <a:prstClr val="black"/>
                </a:solidFill>
                <a:latin typeface="+mn-lt"/>
              </a:rPr>
              <a:t>В структуре экономики преобладает </a:t>
            </a:r>
            <a:r>
              <a:rPr lang="ru-RU" sz="1200" b="1" dirty="0" smtClean="0">
                <a:solidFill>
                  <a:prstClr val="black"/>
                </a:solidFill>
              </a:rPr>
              <a:t>деревообрабатывающая отрасль и пищевое производство</a:t>
            </a:r>
            <a:endParaRPr lang="ru-RU" sz="1200" b="1" dirty="0" smtClean="0">
              <a:solidFill>
                <a:prstClr val="black"/>
              </a:solidFill>
              <a:latin typeface="+mn-lt"/>
            </a:endParaRPr>
          </a:p>
        </p:txBody>
      </p:sp>
      <p:sp>
        <p:nvSpPr>
          <p:cNvPr id="35" name="Прямоугольник 34"/>
          <p:cNvSpPr/>
          <p:nvPr/>
        </p:nvSpPr>
        <p:spPr>
          <a:xfrm>
            <a:off x="4305589" y="3356898"/>
            <a:ext cx="3468028" cy="1306585"/>
          </a:xfrm>
          <a:prstGeom prst="rect">
            <a:avLst/>
          </a:prstGeom>
          <a:solidFill>
            <a:schemeClr val="bg1"/>
          </a:solidFill>
          <a:ln>
            <a:noFill/>
          </a:ln>
        </p:spPr>
        <p:txBody>
          <a:bodyPr/>
          <a:lstStyle/>
          <a:p>
            <a:pPr marL="108000" indent="-171450">
              <a:lnSpc>
                <a:spcPct val="140000"/>
              </a:lnSpc>
              <a:buFont typeface="Arial" panose="020B0604020202020204" pitchFamily="34" charset="0"/>
              <a:buChar char="•"/>
              <a:defRPr/>
            </a:pPr>
            <a:r>
              <a:rPr lang="ru-RU" altLang="ru-RU" sz="1200" b="1" dirty="0">
                <a:cs typeface="Times New Roman" panose="02020603050405020304" pitchFamily="18" charset="0"/>
              </a:rPr>
              <a:t>ОАО «</a:t>
            </a:r>
            <a:r>
              <a:rPr lang="ru-RU" altLang="ru-RU" sz="1200" b="1" dirty="0" err="1">
                <a:cs typeface="Times New Roman" panose="02020603050405020304" pitchFamily="18" charset="0"/>
              </a:rPr>
              <a:t>Харовсклеспром</a:t>
            </a:r>
            <a:r>
              <a:rPr lang="ru-RU" altLang="ru-RU" sz="1200" b="1" dirty="0">
                <a:cs typeface="Times New Roman" panose="02020603050405020304" pitchFamily="18" charset="0"/>
              </a:rPr>
              <a:t>»</a:t>
            </a:r>
          </a:p>
          <a:p>
            <a:pPr marL="108000" indent="-171450">
              <a:lnSpc>
                <a:spcPct val="140000"/>
              </a:lnSpc>
              <a:buFont typeface="Arial" panose="020B0604020202020204" pitchFamily="34" charset="0"/>
              <a:buChar char="•"/>
              <a:defRPr/>
            </a:pPr>
            <a:r>
              <a:rPr lang="ru-RU" altLang="ru-RU" sz="1200" b="1" dirty="0">
                <a:cs typeface="Times New Roman" panose="02020603050405020304" pitchFamily="18" charset="0"/>
              </a:rPr>
              <a:t>ООО «Лидер»</a:t>
            </a:r>
          </a:p>
          <a:p>
            <a:pPr marL="108000" indent="-171450">
              <a:lnSpc>
                <a:spcPct val="140000"/>
              </a:lnSpc>
              <a:buFont typeface="Arial" panose="020B0604020202020204" pitchFamily="34" charset="0"/>
              <a:buChar char="•"/>
              <a:defRPr/>
            </a:pPr>
            <a:r>
              <a:rPr lang="ru-RU" altLang="ru-RU" sz="1200" b="1" dirty="0">
                <a:cs typeface="Times New Roman" panose="02020603050405020304" pitchFamily="18" charset="0"/>
              </a:rPr>
              <a:t>ОАО ЛПК «Кипелово»</a:t>
            </a:r>
          </a:p>
          <a:p>
            <a:pPr marL="108000" indent="-171450">
              <a:lnSpc>
                <a:spcPct val="140000"/>
              </a:lnSpc>
              <a:buFont typeface="Arial" panose="020B0604020202020204" pitchFamily="34" charset="0"/>
              <a:buChar char="•"/>
              <a:defRPr/>
            </a:pPr>
            <a:r>
              <a:rPr lang="ru-RU" altLang="ru-RU" sz="1200" b="1" dirty="0">
                <a:cs typeface="Times New Roman" panose="02020603050405020304" pitchFamily="18" charset="0"/>
              </a:rPr>
              <a:t>ООО «</a:t>
            </a:r>
            <a:r>
              <a:rPr lang="ru-RU" altLang="ru-RU" sz="1200" b="1" dirty="0" err="1">
                <a:cs typeface="Times New Roman" panose="02020603050405020304" pitchFamily="18" charset="0"/>
              </a:rPr>
              <a:t>Харовский</a:t>
            </a:r>
            <a:r>
              <a:rPr lang="ru-RU" altLang="ru-RU" sz="1200" b="1" dirty="0">
                <a:cs typeface="Times New Roman" panose="02020603050405020304" pitchFamily="18" charset="0"/>
              </a:rPr>
              <a:t> лес»</a:t>
            </a:r>
          </a:p>
          <a:p>
            <a:pPr marL="108000" indent="-171450">
              <a:lnSpc>
                <a:spcPct val="140000"/>
              </a:lnSpc>
              <a:buFont typeface="Arial" panose="020B0604020202020204" pitchFamily="34" charset="0"/>
              <a:buChar char="•"/>
              <a:defRPr/>
            </a:pPr>
            <a:r>
              <a:rPr lang="ru-RU" altLang="ru-RU" sz="1200" b="1" dirty="0">
                <a:cs typeface="Times New Roman" panose="02020603050405020304" pitchFamily="18" charset="0"/>
              </a:rPr>
              <a:t>СПК (колхоз) «Север»</a:t>
            </a:r>
          </a:p>
        </p:txBody>
      </p:sp>
      <p:sp>
        <p:nvSpPr>
          <p:cNvPr id="36" name="Прямоугольник 35"/>
          <p:cNvSpPr/>
          <p:nvPr/>
        </p:nvSpPr>
        <p:spPr>
          <a:xfrm>
            <a:off x="593993" y="585692"/>
            <a:ext cx="3564669" cy="242289"/>
          </a:xfrm>
          <a:prstGeom prst="rect">
            <a:avLst/>
          </a:prstGeom>
          <a:noFill/>
          <a:ln w="3175" cap="flat" cmpd="sng" algn="ctr">
            <a:noFill/>
            <a:prstDash val="solid"/>
          </a:ln>
          <a:effectLst/>
        </p:spPr>
        <p:txBody>
          <a:bodyPr lIns="36727" tIns="46643" rIns="0" bIns="46643" rtlCol="0" anchor="t"/>
          <a:lstStyle/>
          <a:p>
            <a:pPr marL="0" marR="0" lvl="0" indent="0" algn="just" defTabSz="932962" eaLnBrk="1" fontAlgn="auto" latinLnBrk="0" hangingPunct="1">
              <a:lnSpc>
                <a:spcPts val="1200"/>
              </a:lnSpc>
              <a:spcBef>
                <a:spcPts val="0"/>
              </a:spcBef>
              <a:spcAft>
                <a:spcPts val="306"/>
              </a:spcAft>
              <a:buClrTx/>
              <a:buSzTx/>
              <a:buFontTx/>
              <a:buNone/>
              <a:tabLst/>
              <a:defRPr/>
            </a:pPr>
            <a:r>
              <a:rPr lang="ru-RU" sz="1200" b="1" i="1" dirty="0" smtClean="0">
                <a:solidFill>
                  <a:prstClr val="black"/>
                </a:solidFill>
                <a:latin typeface="+mn-lt"/>
              </a:rPr>
              <a:t>Доля трудоспособного населения 52%</a:t>
            </a:r>
          </a:p>
        </p:txBody>
      </p:sp>
      <p:graphicFrame>
        <p:nvGraphicFramePr>
          <p:cNvPr id="37" name="Диаграмма 36"/>
          <p:cNvGraphicFramePr>
            <a:graphicFrameLocks/>
          </p:cNvGraphicFramePr>
          <p:nvPr>
            <p:extLst>
              <p:ext uri="{D42A27DB-BD31-4B8C-83A1-F6EECF244321}">
                <p14:modId xmlns:p14="http://schemas.microsoft.com/office/powerpoint/2010/main" val="2411280490"/>
              </p:ext>
            </p:extLst>
          </p:nvPr>
        </p:nvGraphicFramePr>
        <p:xfrm>
          <a:off x="7909089" y="1252989"/>
          <a:ext cx="3600400" cy="1749582"/>
        </p:xfrm>
        <a:graphic>
          <a:graphicData uri="http://schemas.openxmlformats.org/drawingml/2006/chart">
            <c:chart xmlns:c="http://schemas.openxmlformats.org/drawingml/2006/chart" xmlns:r="http://schemas.openxmlformats.org/officeDocument/2006/relationships" r:id="rId2"/>
          </a:graphicData>
        </a:graphic>
      </p:graphicFrame>
      <p:sp>
        <p:nvSpPr>
          <p:cNvPr id="38" name="Прямоугольник 37"/>
          <p:cNvSpPr/>
          <p:nvPr/>
        </p:nvSpPr>
        <p:spPr>
          <a:xfrm>
            <a:off x="7909089" y="837505"/>
            <a:ext cx="3600000" cy="432000"/>
          </a:xfrm>
          <a:prstGeom prst="rect">
            <a:avLst/>
          </a:prstGeom>
          <a:solidFill>
            <a:schemeClr val="bg1">
              <a:lumMod val="85000"/>
            </a:schemeClr>
          </a:solidFill>
          <a:ln>
            <a:solidFill>
              <a:schemeClr val="bg1">
                <a:lumMod val="85000"/>
              </a:schemeClr>
            </a:solidFill>
          </a:ln>
        </p:spPr>
        <p:txBody>
          <a:bodyPr/>
          <a:lstStyle/>
          <a:p>
            <a:pPr algn="ctr">
              <a:defRPr sz="1800" b="1" i="0" u="none" strike="noStrike" kern="1200" baseline="0">
                <a:solidFill>
                  <a:prstClr val="black"/>
                </a:solidFill>
                <a:latin typeface="+mn-lt"/>
                <a:ea typeface="+mn-ea"/>
                <a:cs typeface="+mn-cs"/>
              </a:defRPr>
            </a:pPr>
            <a:r>
              <a:rPr lang="ru-RU" sz="1200" b="1" dirty="0" smtClean="0">
                <a:solidFill>
                  <a:prstClr val="black"/>
                </a:solidFill>
                <a:latin typeface="+mn-lt"/>
              </a:rPr>
              <a:t>Среднемесячная заработная плата в районе ниже чем в целом по области на 22,49%</a:t>
            </a:r>
            <a:r>
              <a:rPr lang="ru-RU" sz="1200" b="1" baseline="30000" dirty="0" smtClean="0">
                <a:solidFill>
                  <a:prstClr val="black"/>
                </a:solidFill>
              </a:rPr>
              <a:t>2)</a:t>
            </a:r>
            <a:endParaRPr lang="ru-RU" sz="1400" b="1" baseline="30000" dirty="0">
              <a:solidFill>
                <a:prstClr val="black"/>
              </a:solidFill>
            </a:endParaRPr>
          </a:p>
        </p:txBody>
      </p:sp>
      <p:sp>
        <p:nvSpPr>
          <p:cNvPr id="39" name="Прямоугольник 38"/>
          <p:cNvSpPr/>
          <p:nvPr/>
        </p:nvSpPr>
        <p:spPr>
          <a:xfrm>
            <a:off x="7909088" y="2930563"/>
            <a:ext cx="3827871" cy="561714"/>
          </a:xfrm>
          <a:prstGeom prst="rect">
            <a:avLst/>
          </a:prstGeom>
          <a:solidFill>
            <a:schemeClr val="bg1">
              <a:lumMod val="85000"/>
            </a:schemeClr>
          </a:solidFill>
          <a:ln>
            <a:solidFill>
              <a:schemeClr val="bg1">
                <a:lumMod val="85000"/>
              </a:schemeClr>
            </a:solidFill>
          </a:ln>
        </p:spPr>
        <p:txBody>
          <a:bodyPr/>
          <a:lstStyle/>
          <a:p>
            <a:pPr algn="ctr">
              <a:defRPr sz="1800" b="1" i="0" u="none" strike="noStrike" kern="1200" baseline="0">
                <a:solidFill>
                  <a:prstClr val="black"/>
                </a:solidFill>
                <a:latin typeface="+mn-lt"/>
                <a:ea typeface="+mn-ea"/>
                <a:cs typeface="+mn-cs"/>
              </a:defRPr>
            </a:pPr>
            <a:r>
              <a:rPr lang="ru-RU" sz="1200" b="1" dirty="0" smtClean="0">
                <a:solidFill>
                  <a:prstClr val="black"/>
                </a:solidFill>
                <a:latin typeface="+mn-lt"/>
              </a:rPr>
              <a:t>Наблюдается снижение уровня безработицы, в 2023 г. уровень безработицы в % к рабочей силе </a:t>
            </a:r>
            <a:r>
              <a:rPr lang="ru-RU" sz="1200" b="1" dirty="0" smtClean="0">
                <a:solidFill>
                  <a:prstClr val="black"/>
                </a:solidFill>
              </a:rPr>
              <a:t>ниже</a:t>
            </a:r>
            <a:r>
              <a:rPr lang="ru-RU" sz="1200" b="1" dirty="0" smtClean="0">
                <a:solidFill>
                  <a:prstClr val="black"/>
                </a:solidFill>
                <a:latin typeface="+mn-lt"/>
              </a:rPr>
              <a:t> </a:t>
            </a:r>
            <a:r>
              <a:rPr lang="ru-RU" sz="1200" b="1" dirty="0" err="1" smtClean="0">
                <a:solidFill>
                  <a:prstClr val="black"/>
                </a:solidFill>
                <a:latin typeface="+mn-lt"/>
              </a:rPr>
              <a:t>среднеобластные</a:t>
            </a:r>
            <a:r>
              <a:rPr lang="ru-RU" sz="1200" b="1" dirty="0" err="1" smtClean="0">
                <a:solidFill>
                  <a:prstClr val="black"/>
                </a:solidFill>
              </a:rPr>
              <a:t>х</a:t>
            </a:r>
            <a:r>
              <a:rPr lang="ru-RU" sz="1200" b="1" dirty="0" smtClean="0">
                <a:solidFill>
                  <a:prstClr val="black"/>
                </a:solidFill>
              </a:rPr>
              <a:t> </a:t>
            </a:r>
            <a:r>
              <a:rPr lang="ru-RU" sz="1200" b="1" dirty="0" smtClean="0">
                <a:solidFill>
                  <a:prstClr val="black"/>
                </a:solidFill>
                <a:latin typeface="+mn-lt"/>
              </a:rPr>
              <a:t>значений на 12,5%, </a:t>
            </a:r>
          </a:p>
        </p:txBody>
      </p:sp>
      <p:graphicFrame>
        <p:nvGraphicFramePr>
          <p:cNvPr id="40" name="Диаграмма 39"/>
          <p:cNvGraphicFramePr>
            <a:graphicFrameLocks/>
          </p:cNvGraphicFramePr>
          <p:nvPr>
            <p:extLst>
              <p:ext uri="{D42A27DB-BD31-4B8C-83A1-F6EECF244321}">
                <p14:modId xmlns:p14="http://schemas.microsoft.com/office/powerpoint/2010/main" val="959079240"/>
              </p:ext>
            </p:extLst>
          </p:nvPr>
        </p:nvGraphicFramePr>
        <p:xfrm>
          <a:off x="7919446" y="3317684"/>
          <a:ext cx="3626321" cy="14433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1" name="Диаграмма 40"/>
          <p:cNvGraphicFramePr>
            <a:graphicFrameLocks/>
          </p:cNvGraphicFramePr>
          <p:nvPr>
            <p:extLst>
              <p:ext uri="{D42A27DB-BD31-4B8C-83A1-F6EECF244321}">
                <p14:modId xmlns:p14="http://schemas.microsoft.com/office/powerpoint/2010/main" val="3810449791"/>
              </p:ext>
            </p:extLst>
          </p:nvPr>
        </p:nvGraphicFramePr>
        <p:xfrm>
          <a:off x="602619" y="5242162"/>
          <a:ext cx="3470600" cy="1418467"/>
        </p:xfrm>
        <a:graphic>
          <a:graphicData uri="http://schemas.openxmlformats.org/drawingml/2006/chart">
            <c:chart xmlns:c="http://schemas.openxmlformats.org/drawingml/2006/chart" xmlns:r="http://schemas.openxmlformats.org/officeDocument/2006/relationships" r:id="rId4"/>
          </a:graphicData>
        </a:graphic>
      </p:graphicFrame>
      <p:sp>
        <p:nvSpPr>
          <p:cNvPr id="42" name="Прямоугольник 41"/>
          <p:cNvSpPr/>
          <p:nvPr/>
        </p:nvSpPr>
        <p:spPr>
          <a:xfrm>
            <a:off x="438213" y="4740546"/>
            <a:ext cx="3733617" cy="432000"/>
          </a:xfrm>
          <a:prstGeom prst="rect">
            <a:avLst/>
          </a:prstGeom>
          <a:solidFill>
            <a:schemeClr val="bg1">
              <a:lumMod val="85000"/>
            </a:schemeClr>
          </a:solidFill>
          <a:ln>
            <a:noFill/>
          </a:ln>
        </p:spPr>
        <p:txBody>
          <a:bodyPr lIns="0" rIns="0"/>
          <a:lstStyle/>
          <a:p>
            <a:pPr algn="ctr">
              <a:defRPr sz="1800" b="1" i="0" u="none" strike="noStrike" kern="1200" baseline="0">
                <a:solidFill>
                  <a:prstClr val="black"/>
                </a:solidFill>
                <a:latin typeface="+mn-lt"/>
                <a:ea typeface="+mn-ea"/>
                <a:cs typeface="+mn-cs"/>
              </a:defRPr>
            </a:pPr>
            <a:r>
              <a:rPr lang="ru-RU" sz="1050" b="1" dirty="0" smtClean="0">
                <a:solidFill>
                  <a:prstClr val="black"/>
                </a:solidFill>
                <a:latin typeface="+mn-lt"/>
              </a:rPr>
              <a:t>В 2023г. сумма инвестиций в расчете на 1 жителя увеличились на 13,4%, ниже областного показателя в </a:t>
            </a:r>
            <a:r>
              <a:rPr lang="ru-RU" sz="1050" b="1" dirty="0" smtClean="0">
                <a:solidFill>
                  <a:prstClr val="black"/>
                </a:solidFill>
              </a:rPr>
              <a:t>19,7</a:t>
            </a:r>
            <a:r>
              <a:rPr lang="ru-RU" sz="1050" b="1" dirty="0" smtClean="0">
                <a:solidFill>
                  <a:prstClr val="black"/>
                </a:solidFill>
                <a:latin typeface="+mn-lt"/>
              </a:rPr>
              <a:t> раза</a:t>
            </a:r>
            <a:r>
              <a:rPr lang="ru-RU" sz="1050" b="1" baseline="30000" dirty="0" smtClean="0">
                <a:solidFill>
                  <a:prstClr val="black"/>
                </a:solidFill>
                <a:latin typeface="+mn-lt"/>
              </a:rPr>
              <a:t>2)</a:t>
            </a:r>
            <a:endParaRPr lang="ru-RU" sz="1100" b="1" baseline="30000" dirty="0" smtClean="0">
              <a:solidFill>
                <a:prstClr val="black"/>
              </a:solidFill>
              <a:latin typeface="+mn-lt"/>
            </a:endParaRPr>
          </a:p>
        </p:txBody>
      </p:sp>
      <p:sp>
        <p:nvSpPr>
          <p:cNvPr id="43" name="Прямоугольник 42"/>
          <p:cNvSpPr/>
          <p:nvPr/>
        </p:nvSpPr>
        <p:spPr>
          <a:xfrm>
            <a:off x="4209928" y="2935262"/>
            <a:ext cx="3600000" cy="432000"/>
          </a:xfrm>
          <a:prstGeom prst="rect">
            <a:avLst/>
          </a:prstGeom>
          <a:solidFill>
            <a:schemeClr val="bg1">
              <a:lumMod val="85000"/>
            </a:schemeClr>
          </a:solidFill>
          <a:ln>
            <a:noFill/>
          </a:ln>
        </p:spPr>
        <p:txBody>
          <a:bodyPr/>
          <a:lstStyle/>
          <a:p>
            <a:pPr algn="ctr">
              <a:defRPr sz="1800" b="1" i="0" u="none" strike="noStrike" kern="1200" baseline="0">
                <a:solidFill>
                  <a:prstClr val="black"/>
                </a:solidFill>
                <a:latin typeface="+mn-lt"/>
                <a:ea typeface="+mn-ea"/>
                <a:cs typeface="+mn-cs"/>
              </a:defRPr>
            </a:pPr>
            <a:r>
              <a:rPr lang="ru-RU" sz="1200" b="1" dirty="0" smtClean="0">
                <a:latin typeface="+mn-lt"/>
              </a:rPr>
              <a:t>Основные крупные предприятия </a:t>
            </a:r>
          </a:p>
        </p:txBody>
      </p:sp>
      <p:sp>
        <p:nvSpPr>
          <p:cNvPr id="44" name="Прямоугольник 43"/>
          <p:cNvSpPr/>
          <p:nvPr/>
        </p:nvSpPr>
        <p:spPr>
          <a:xfrm>
            <a:off x="323801" y="827981"/>
            <a:ext cx="3763246" cy="432000"/>
          </a:xfrm>
          <a:prstGeom prst="rect">
            <a:avLst/>
          </a:prstGeom>
          <a:solidFill>
            <a:schemeClr val="bg1">
              <a:lumMod val="85000"/>
            </a:schemeClr>
          </a:solidFill>
          <a:ln>
            <a:noFill/>
          </a:ln>
        </p:spPr>
        <p:txBody>
          <a:bodyPr/>
          <a:lstStyle/>
          <a:p>
            <a:pPr algn="ctr">
              <a:defRPr sz="1800" b="1" i="0" u="none" strike="noStrike" kern="1200" baseline="0">
                <a:solidFill>
                  <a:prstClr val="black"/>
                </a:solidFill>
                <a:latin typeface="+mn-lt"/>
                <a:ea typeface="+mn-ea"/>
                <a:cs typeface="+mn-cs"/>
              </a:defRPr>
            </a:pPr>
            <a:r>
              <a:rPr lang="ru-RU" sz="1200" b="1" dirty="0" smtClean="0">
                <a:solidFill>
                  <a:prstClr val="black"/>
                </a:solidFill>
                <a:latin typeface="+mn-lt"/>
              </a:rPr>
              <a:t>За счет миграционного прироста численность населения снижается не более  0,5% в год</a:t>
            </a:r>
            <a:r>
              <a:rPr lang="ru-RU" sz="1200" b="1" baseline="30000" dirty="0" smtClean="0">
                <a:solidFill>
                  <a:prstClr val="black"/>
                </a:solidFill>
              </a:rPr>
              <a:t>1)</a:t>
            </a:r>
            <a:endParaRPr lang="ru-RU" sz="1200" b="1" dirty="0" smtClean="0">
              <a:solidFill>
                <a:prstClr val="black"/>
              </a:solidFill>
              <a:latin typeface="+mn-lt"/>
            </a:endParaRPr>
          </a:p>
        </p:txBody>
      </p:sp>
      <p:sp>
        <p:nvSpPr>
          <p:cNvPr id="45" name="Прямоугольник 44"/>
          <p:cNvSpPr/>
          <p:nvPr/>
        </p:nvSpPr>
        <p:spPr>
          <a:xfrm>
            <a:off x="4213787" y="827981"/>
            <a:ext cx="3600000" cy="432000"/>
          </a:xfrm>
          <a:prstGeom prst="rect">
            <a:avLst/>
          </a:prstGeom>
          <a:solidFill>
            <a:schemeClr val="bg1">
              <a:lumMod val="85000"/>
            </a:schemeClr>
          </a:solidFill>
          <a:ln>
            <a:noFill/>
          </a:ln>
        </p:spPr>
        <p:txBody>
          <a:bodyPr/>
          <a:lstStyle/>
          <a:p>
            <a:pPr algn="ctr">
              <a:defRPr sz="1800" b="1" i="0" u="none" strike="noStrike" kern="1200" baseline="0">
                <a:solidFill>
                  <a:prstClr val="black"/>
                </a:solidFill>
                <a:latin typeface="+mn-lt"/>
                <a:ea typeface="+mn-ea"/>
                <a:cs typeface="+mn-cs"/>
              </a:defRPr>
            </a:pPr>
            <a:r>
              <a:rPr lang="ru-RU" sz="1200" dirty="0">
                <a:solidFill>
                  <a:prstClr val="black"/>
                </a:solidFill>
                <a:latin typeface="+mn-lt"/>
              </a:rPr>
              <a:t>С</a:t>
            </a:r>
            <a:r>
              <a:rPr lang="ru-RU" sz="1200" dirty="0" smtClean="0">
                <a:solidFill>
                  <a:prstClr val="black"/>
                </a:solidFill>
                <a:latin typeface="+mn-lt"/>
              </a:rPr>
              <a:t>мертность значительно превышает рождаемость, в 2023г. - в </a:t>
            </a:r>
            <a:r>
              <a:rPr lang="ru-RU" sz="1200" dirty="0" smtClean="0">
                <a:solidFill>
                  <a:prstClr val="black"/>
                </a:solidFill>
              </a:rPr>
              <a:t>3,1</a:t>
            </a:r>
            <a:r>
              <a:rPr lang="ru-RU" sz="1200" dirty="0" smtClean="0">
                <a:solidFill>
                  <a:prstClr val="black"/>
                </a:solidFill>
                <a:latin typeface="+mn-lt"/>
              </a:rPr>
              <a:t> раза</a:t>
            </a:r>
            <a:r>
              <a:rPr lang="ru-RU" sz="1200" b="1" baseline="30000" dirty="0" smtClean="0">
                <a:solidFill>
                  <a:prstClr val="black"/>
                </a:solidFill>
              </a:rPr>
              <a:t>1)</a:t>
            </a:r>
            <a:endParaRPr lang="ru-RU" sz="1400" b="1" baseline="30000" dirty="0">
              <a:solidFill>
                <a:prstClr val="black"/>
              </a:solidFill>
            </a:endParaRPr>
          </a:p>
        </p:txBody>
      </p:sp>
      <p:sp>
        <p:nvSpPr>
          <p:cNvPr id="46" name="Прямоугольник 45"/>
          <p:cNvSpPr/>
          <p:nvPr/>
        </p:nvSpPr>
        <p:spPr>
          <a:xfrm>
            <a:off x="4243142" y="4727703"/>
            <a:ext cx="3600000" cy="432000"/>
          </a:xfrm>
          <a:prstGeom prst="rect">
            <a:avLst/>
          </a:prstGeom>
          <a:solidFill>
            <a:schemeClr val="bg1">
              <a:lumMod val="85000"/>
            </a:schemeClr>
          </a:solidFill>
          <a:ln>
            <a:noFill/>
          </a:ln>
        </p:spPr>
        <p:txBody>
          <a:bodyPr/>
          <a:lstStyle/>
          <a:p>
            <a:pPr algn="ctr">
              <a:defRPr sz="1800" b="1" i="0" u="none" strike="noStrike" kern="1200" baseline="0">
                <a:solidFill>
                  <a:prstClr val="black"/>
                </a:solidFill>
                <a:latin typeface="+mn-lt"/>
                <a:ea typeface="+mn-ea"/>
                <a:cs typeface="+mn-cs"/>
              </a:defRPr>
            </a:pPr>
            <a:r>
              <a:rPr lang="ru-RU" sz="1200" b="1" dirty="0" smtClean="0">
                <a:latin typeface="+mn-lt"/>
              </a:rPr>
              <a:t>Доходы  местного бюджета  в расчете на 1 жителя ниже среднего значения по региону на </a:t>
            </a:r>
            <a:r>
              <a:rPr lang="ru-RU" sz="1200" b="1" dirty="0" smtClean="0"/>
              <a:t>22</a:t>
            </a:r>
            <a:r>
              <a:rPr lang="ru-RU" sz="1200" b="1" dirty="0" smtClean="0">
                <a:latin typeface="+mn-lt"/>
              </a:rPr>
              <a:t>,0%</a:t>
            </a:r>
            <a:r>
              <a:rPr lang="ru-RU" sz="1200" b="1" baseline="30000" dirty="0" smtClean="0"/>
              <a:t>2)</a:t>
            </a:r>
            <a:endParaRPr lang="ru-RU" sz="1400" b="1" baseline="30000" dirty="0"/>
          </a:p>
        </p:txBody>
      </p:sp>
      <p:graphicFrame>
        <p:nvGraphicFramePr>
          <p:cNvPr id="47" name="Диаграмма 46"/>
          <p:cNvGraphicFramePr>
            <a:graphicFrameLocks/>
          </p:cNvGraphicFramePr>
          <p:nvPr>
            <p:extLst>
              <p:ext uri="{D42A27DB-BD31-4B8C-83A1-F6EECF244321}">
                <p14:modId xmlns:p14="http://schemas.microsoft.com/office/powerpoint/2010/main" val="3571006004"/>
              </p:ext>
            </p:extLst>
          </p:nvPr>
        </p:nvGraphicFramePr>
        <p:xfrm>
          <a:off x="4241955" y="5138814"/>
          <a:ext cx="4302224" cy="15653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8" name="Диаграмма 47"/>
          <p:cNvGraphicFramePr>
            <a:graphicFrameLocks/>
          </p:cNvGraphicFramePr>
          <p:nvPr>
            <p:extLst>
              <p:ext uri="{D42A27DB-BD31-4B8C-83A1-F6EECF244321}">
                <p14:modId xmlns:p14="http://schemas.microsoft.com/office/powerpoint/2010/main" val="2939524322"/>
              </p:ext>
            </p:extLst>
          </p:nvPr>
        </p:nvGraphicFramePr>
        <p:xfrm>
          <a:off x="384517" y="1262133"/>
          <a:ext cx="2484704" cy="189706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9" name="Диаграмма 48"/>
          <p:cNvGraphicFramePr>
            <a:graphicFrameLocks/>
          </p:cNvGraphicFramePr>
          <p:nvPr>
            <p:extLst>
              <p:ext uri="{D42A27DB-BD31-4B8C-83A1-F6EECF244321}">
                <p14:modId xmlns:p14="http://schemas.microsoft.com/office/powerpoint/2010/main" val="215606370"/>
              </p:ext>
            </p:extLst>
          </p:nvPr>
        </p:nvGraphicFramePr>
        <p:xfrm>
          <a:off x="2688620" y="1436571"/>
          <a:ext cx="1565920" cy="1702176"/>
        </p:xfrm>
        <a:graphic>
          <a:graphicData uri="http://schemas.openxmlformats.org/drawingml/2006/chart">
            <c:chart xmlns:c="http://schemas.openxmlformats.org/drawingml/2006/chart" xmlns:r="http://schemas.openxmlformats.org/officeDocument/2006/relationships" r:id="rId7"/>
          </a:graphicData>
        </a:graphic>
      </p:graphicFrame>
      <p:sp>
        <p:nvSpPr>
          <p:cNvPr id="50" name="Прямоугольник 49"/>
          <p:cNvSpPr/>
          <p:nvPr/>
        </p:nvSpPr>
        <p:spPr>
          <a:xfrm>
            <a:off x="179785" y="6372597"/>
            <a:ext cx="3564669" cy="386305"/>
          </a:xfrm>
          <a:prstGeom prst="rect">
            <a:avLst/>
          </a:prstGeom>
          <a:noFill/>
          <a:ln w="3175" cap="flat" cmpd="sng" algn="ctr">
            <a:noFill/>
            <a:prstDash val="solid"/>
          </a:ln>
          <a:effectLst/>
        </p:spPr>
        <p:txBody>
          <a:bodyPr lIns="36727" tIns="46643" rIns="0" bIns="46643" rtlCol="0" anchor="t"/>
          <a:lstStyle/>
          <a:p>
            <a:pPr marR="0" lvl="0" defTabSz="932962" eaLnBrk="1" fontAlgn="auto" latinLnBrk="0" hangingPunct="1">
              <a:lnSpc>
                <a:spcPts val="1000"/>
              </a:lnSpc>
              <a:spcBef>
                <a:spcPts val="0"/>
              </a:spcBef>
              <a:spcAft>
                <a:spcPts val="306"/>
              </a:spcAft>
              <a:buClrTx/>
              <a:buSzTx/>
              <a:tabLst/>
              <a:defRPr/>
            </a:pPr>
            <a:r>
              <a:rPr lang="ru-RU" sz="700" dirty="0" smtClean="0">
                <a:solidFill>
                  <a:prstClr val="black"/>
                </a:solidFill>
              </a:rPr>
              <a:t>1) </a:t>
            </a:r>
            <a:r>
              <a:rPr lang="ru-RU" sz="700" dirty="0">
                <a:solidFill>
                  <a:prstClr val="black"/>
                </a:solidFill>
              </a:rPr>
              <a:t>Д</a:t>
            </a:r>
            <a:r>
              <a:rPr lang="ru-RU" sz="700" dirty="0" smtClean="0">
                <a:solidFill>
                  <a:prstClr val="black"/>
                </a:solidFill>
                <a:latin typeface="+mn-lt"/>
              </a:rPr>
              <a:t>анные графика в количестве человек</a:t>
            </a:r>
          </a:p>
          <a:p>
            <a:pPr marR="0" lvl="0" defTabSz="932962" eaLnBrk="1" fontAlgn="auto" latinLnBrk="0" hangingPunct="1">
              <a:lnSpc>
                <a:spcPts val="1000"/>
              </a:lnSpc>
              <a:spcBef>
                <a:spcPts val="0"/>
              </a:spcBef>
              <a:spcAft>
                <a:spcPts val="306"/>
              </a:spcAft>
              <a:buClrTx/>
              <a:buSzTx/>
              <a:tabLst/>
              <a:defRPr/>
            </a:pPr>
            <a:r>
              <a:rPr lang="ru-RU" sz="700" dirty="0" smtClean="0">
                <a:solidFill>
                  <a:prstClr val="black"/>
                </a:solidFill>
              </a:rPr>
              <a:t>2) Д</a:t>
            </a:r>
            <a:r>
              <a:rPr lang="ru-RU" sz="700" dirty="0" smtClean="0">
                <a:solidFill>
                  <a:prstClr val="black"/>
                </a:solidFill>
                <a:latin typeface="+mn-lt"/>
              </a:rPr>
              <a:t>анные графика в тыс. рублей</a:t>
            </a:r>
          </a:p>
          <a:p>
            <a:pPr marL="171450" marR="0" lvl="0" indent="-171450" defTabSz="932962" eaLnBrk="1" fontAlgn="auto" latinLnBrk="0" hangingPunct="1">
              <a:lnSpc>
                <a:spcPts val="1000"/>
              </a:lnSpc>
              <a:spcBef>
                <a:spcPts val="0"/>
              </a:spcBef>
              <a:spcAft>
                <a:spcPts val="306"/>
              </a:spcAft>
              <a:buClrTx/>
              <a:buSzTx/>
              <a:buFont typeface="Arial" charset="0"/>
              <a:buChar char="•"/>
              <a:tabLst/>
              <a:defRPr/>
            </a:pPr>
            <a:endParaRPr lang="ru-RU" sz="1050" dirty="0" smtClean="0">
              <a:solidFill>
                <a:prstClr val="black"/>
              </a:solidFill>
              <a:latin typeface="+mn-lt"/>
            </a:endParaRPr>
          </a:p>
        </p:txBody>
      </p:sp>
      <p:graphicFrame>
        <p:nvGraphicFramePr>
          <p:cNvPr id="51" name="Диаграмма 50"/>
          <p:cNvGraphicFramePr>
            <a:graphicFrameLocks/>
          </p:cNvGraphicFramePr>
          <p:nvPr>
            <p:extLst>
              <p:ext uri="{D42A27DB-BD31-4B8C-83A1-F6EECF244321}">
                <p14:modId xmlns:p14="http://schemas.microsoft.com/office/powerpoint/2010/main" val="878244153"/>
              </p:ext>
            </p:extLst>
          </p:nvPr>
        </p:nvGraphicFramePr>
        <p:xfrm>
          <a:off x="4214269" y="1231446"/>
          <a:ext cx="3534010" cy="172519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2" name="Диаграмма 51"/>
          <p:cNvGraphicFramePr>
            <a:graphicFrameLocks/>
          </p:cNvGraphicFramePr>
          <p:nvPr>
            <p:extLst>
              <p:ext uri="{D42A27DB-BD31-4B8C-83A1-F6EECF244321}">
                <p14:modId xmlns:p14="http://schemas.microsoft.com/office/powerpoint/2010/main" val="1204226915"/>
              </p:ext>
            </p:extLst>
          </p:nvPr>
        </p:nvGraphicFramePr>
        <p:xfrm>
          <a:off x="31910" y="3276253"/>
          <a:ext cx="4178018" cy="1530557"/>
        </p:xfrm>
        <a:graphic>
          <a:graphicData uri="http://schemas.openxmlformats.org/drawingml/2006/chart">
            <c:chart xmlns:c="http://schemas.openxmlformats.org/drawingml/2006/chart" xmlns:r="http://schemas.openxmlformats.org/officeDocument/2006/relationships" r:id="rId9"/>
          </a:graphicData>
        </a:graphic>
      </p:graphicFrame>
      <p:sp>
        <p:nvSpPr>
          <p:cNvPr id="53" name="Прямоугольник 52"/>
          <p:cNvSpPr/>
          <p:nvPr/>
        </p:nvSpPr>
        <p:spPr>
          <a:xfrm>
            <a:off x="7930321" y="4727703"/>
            <a:ext cx="3600000" cy="432000"/>
          </a:xfrm>
          <a:prstGeom prst="rect">
            <a:avLst/>
          </a:prstGeom>
          <a:solidFill>
            <a:schemeClr val="bg1">
              <a:lumMod val="85000"/>
            </a:schemeClr>
          </a:solidFill>
          <a:ln>
            <a:solidFill>
              <a:schemeClr val="bg1">
                <a:lumMod val="85000"/>
              </a:schemeClr>
            </a:solidFill>
          </a:ln>
        </p:spPr>
        <p:txBody>
          <a:bodyPr/>
          <a:lstStyle/>
          <a:p>
            <a:pPr algn="ctr">
              <a:defRPr sz="1800" b="1" i="0" u="none" strike="noStrike" kern="1200" baseline="0">
                <a:solidFill>
                  <a:prstClr val="black"/>
                </a:solidFill>
                <a:latin typeface="+mn-lt"/>
                <a:ea typeface="+mn-ea"/>
                <a:cs typeface="+mn-cs"/>
              </a:defRPr>
            </a:pPr>
            <a:r>
              <a:rPr lang="ru-RU" sz="1200" b="1" dirty="0" smtClean="0">
                <a:solidFill>
                  <a:prstClr val="black"/>
                </a:solidFill>
              </a:rPr>
              <a:t>Количество организаций и ИП, учтенных в Статистическом регистре на 1 января</a:t>
            </a:r>
            <a:endParaRPr lang="ru-RU" sz="1200" b="1" dirty="0" smtClean="0">
              <a:solidFill>
                <a:prstClr val="black"/>
              </a:solidFill>
              <a:latin typeface="+mn-lt"/>
            </a:endParaRPr>
          </a:p>
        </p:txBody>
      </p:sp>
      <p:graphicFrame>
        <p:nvGraphicFramePr>
          <p:cNvPr id="54" name="Диаграмма 53"/>
          <p:cNvGraphicFramePr>
            <a:graphicFrameLocks/>
          </p:cNvGraphicFramePr>
          <p:nvPr>
            <p:extLst>
              <p:ext uri="{D42A27DB-BD31-4B8C-83A1-F6EECF244321}">
                <p14:modId xmlns:p14="http://schemas.microsoft.com/office/powerpoint/2010/main" val="26737605"/>
              </p:ext>
            </p:extLst>
          </p:nvPr>
        </p:nvGraphicFramePr>
        <p:xfrm>
          <a:off x="8028657" y="5129516"/>
          <a:ext cx="3480432" cy="1629386"/>
        </p:xfrm>
        <a:graphic>
          <a:graphicData uri="http://schemas.openxmlformats.org/drawingml/2006/chart">
            <c:chart xmlns:c="http://schemas.openxmlformats.org/drawingml/2006/chart" xmlns:r="http://schemas.openxmlformats.org/officeDocument/2006/relationships" r:id="rId10"/>
          </a:graphicData>
        </a:graphic>
      </p:graphicFrame>
      <p:sp>
        <p:nvSpPr>
          <p:cNvPr id="5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a:t>
            </a:fld>
            <a:endParaRPr lang="ru-RU" sz="1100" dirty="0"/>
          </a:p>
        </p:txBody>
      </p:sp>
      <p:sp>
        <p:nvSpPr>
          <p:cNvPr id="27" name="Прямоугольник 26"/>
          <p:cNvSpPr/>
          <p:nvPr/>
        </p:nvSpPr>
        <p:spPr>
          <a:xfrm>
            <a:off x="0" y="0"/>
            <a:ext cx="11880850" cy="611957"/>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1.1. Анализ ключевых </a:t>
            </a:r>
            <a:r>
              <a:rPr lang="ru-RU" sz="2800" b="1" dirty="0" err="1" smtClean="0">
                <a:solidFill>
                  <a:schemeClr val="bg1"/>
                </a:solidFill>
                <a:ea typeface="Tahoma" panose="020B0604030504040204" pitchFamily="34" charset="0"/>
                <a:cs typeface="Tahoma" panose="020B0604030504040204" pitchFamily="34" charset="0"/>
              </a:rPr>
              <a:t>макроиндикаторов</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26" name="Диаграмма 25"/>
          <p:cNvGraphicFramePr>
            <a:graphicFrameLocks/>
          </p:cNvGraphicFramePr>
          <p:nvPr>
            <p:extLst>
              <p:ext uri="{D42A27DB-BD31-4B8C-83A1-F6EECF244321}">
                <p14:modId xmlns:p14="http://schemas.microsoft.com/office/powerpoint/2010/main" val="4226770888"/>
              </p:ext>
            </p:extLst>
          </p:nvPr>
        </p:nvGraphicFramePr>
        <p:xfrm>
          <a:off x="7962826" y="5090291"/>
          <a:ext cx="3720393" cy="1764085"/>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37706762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40</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sp>
        <p:nvSpPr>
          <p:cNvPr id="3" name="Прямоугольник 2"/>
          <p:cNvSpPr/>
          <p:nvPr/>
        </p:nvSpPr>
        <p:spPr>
          <a:xfrm>
            <a:off x="629780" y="899989"/>
            <a:ext cx="9721080" cy="861774"/>
          </a:xfrm>
          <a:prstGeom prst="rect">
            <a:avLst/>
          </a:prstGeom>
        </p:spPr>
        <p:txBody>
          <a:bodyPr wrap="square">
            <a:spAutoFit/>
          </a:bodyPr>
          <a:lstStyle/>
          <a:p>
            <a:pPr algn="ctr"/>
            <a:r>
              <a:rPr lang="ru-RU" sz="2400" b="1" dirty="0">
                <a:cs typeface="Times New Roman" panose="02020603050405020304" pitchFamily="18" charset="0"/>
              </a:rPr>
              <a:t>Э</a:t>
            </a:r>
            <a:r>
              <a:rPr lang="ru-RU" sz="2400" b="1" dirty="0" smtClean="0">
                <a:cs typeface="Times New Roman" panose="02020603050405020304" pitchFamily="18" charset="0"/>
              </a:rPr>
              <a:t>колого-туристский </a:t>
            </a:r>
            <a:r>
              <a:rPr lang="ru-RU" sz="2400" b="1" dirty="0">
                <a:cs typeface="Times New Roman" panose="02020603050405020304" pitchFamily="18" charset="0"/>
              </a:rPr>
              <a:t>маршрут </a:t>
            </a:r>
            <a:endParaRPr lang="ru-RU" sz="2400" b="1" dirty="0" smtClean="0">
              <a:cs typeface="Times New Roman" panose="02020603050405020304" pitchFamily="18" charset="0"/>
            </a:endParaRPr>
          </a:p>
          <a:p>
            <a:pPr algn="ctr"/>
            <a:r>
              <a:rPr lang="ru-RU" sz="2400" b="1" dirty="0" smtClean="0">
                <a:cs typeface="Times New Roman" panose="02020603050405020304" pitchFamily="18" charset="0"/>
              </a:rPr>
              <a:t>«</a:t>
            </a:r>
            <a:r>
              <a:rPr lang="ru-RU" sz="2400" b="1" dirty="0">
                <a:cs typeface="Times New Roman" panose="02020603050405020304" pitchFamily="18" charset="0"/>
              </a:rPr>
              <a:t>К географическому центру Вологодской области»</a:t>
            </a:r>
          </a:p>
        </p:txBody>
      </p:sp>
      <p:sp>
        <p:nvSpPr>
          <p:cNvPr id="4" name="Прямоугольник 3"/>
          <p:cNvSpPr/>
          <p:nvPr/>
        </p:nvSpPr>
        <p:spPr>
          <a:xfrm>
            <a:off x="323799" y="1718953"/>
            <a:ext cx="11413159" cy="2523768"/>
          </a:xfrm>
          <a:prstGeom prst="rect">
            <a:avLst/>
          </a:prstGeom>
        </p:spPr>
        <p:txBody>
          <a:bodyPr wrap="square">
            <a:spAutoFit/>
          </a:bodyPr>
          <a:lstStyle/>
          <a:p>
            <a:pPr indent="450000"/>
            <a:r>
              <a:rPr lang="ru-RU" sz="1200" dirty="0"/>
              <a:t>Б</a:t>
            </a:r>
            <a:r>
              <a:rPr lang="ru-RU" sz="1200" dirty="0" smtClean="0"/>
              <a:t>ыло </a:t>
            </a:r>
            <a:r>
              <a:rPr lang="ru-RU" sz="1200" dirty="0"/>
              <a:t>установлено, что географический центр Вологодской области имеет следующие координаты: 40 29 54, 89 Е – восточной долготы, 59 59 37, 48 N – северной широты. Он располагается в районе деревни </a:t>
            </a:r>
            <a:r>
              <a:rPr lang="ru-RU" sz="1200" dirty="0" err="1"/>
              <a:t>Семениха</a:t>
            </a:r>
            <a:r>
              <a:rPr lang="ru-RU" sz="1200" dirty="0"/>
              <a:t> </a:t>
            </a:r>
            <a:r>
              <a:rPr lang="ru-RU" sz="1200" dirty="0" err="1"/>
              <a:t>Харовского</a:t>
            </a:r>
            <a:r>
              <a:rPr lang="ru-RU" sz="1200" dirty="0"/>
              <a:t> района. Администрация муниципального района разработала эколого-туристский маршрут «К географическому центру Вологодской области</a:t>
            </a:r>
            <a:r>
              <a:rPr lang="ru-RU" sz="1200" dirty="0" smtClean="0"/>
              <a:t>».</a:t>
            </a:r>
          </a:p>
          <a:p>
            <a:pPr indent="450000"/>
            <a:r>
              <a:rPr lang="ru-RU" sz="1200" dirty="0"/>
              <a:t>Эколого-туристский маршрут подразумевает знакомство с памятными местами, культурным наследием и живописными уголками </a:t>
            </a:r>
            <a:r>
              <a:rPr lang="ru-RU" sz="1200" dirty="0" err="1"/>
              <a:t>Харовского</a:t>
            </a:r>
            <a:r>
              <a:rPr lang="ru-RU" sz="1200" dirty="0"/>
              <a:t> района. Гости посетят излюбленные места </a:t>
            </a:r>
            <a:r>
              <a:rPr lang="ru-RU" sz="1200" dirty="0" err="1"/>
              <a:t>харовчан</a:t>
            </a:r>
            <a:r>
              <a:rPr lang="ru-RU" sz="1200" dirty="0"/>
              <a:t>, побывают на чистых родниках и в природоохранных заповедниках. Программа включает в себя посещение спортивно-развлекательного комплекса «Экстрим парк» для технических видов спорта в деревне </a:t>
            </a:r>
            <a:r>
              <a:rPr lang="ru-RU" sz="1200" dirty="0" err="1"/>
              <a:t>Бараниха</a:t>
            </a:r>
            <a:r>
              <a:rPr lang="ru-RU" sz="1200" dirty="0"/>
              <a:t>, где проходят чемпионаты России по мотокроссу. Экскурсантам расскажут об истории возникновения </a:t>
            </a:r>
            <a:r>
              <a:rPr lang="ru-RU" sz="1200" dirty="0" err="1"/>
              <a:t>мототрассы</a:t>
            </a:r>
            <a:r>
              <a:rPr lang="ru-RU" sz="1200" dirty="0"/>
              <a:t>, покажут гостевые домики, ознакомят с видами спортивной техники.</a:t>
            </a:r>
          </a:p>
          <a:p>
            <a:pPr indent="450000"/>
            <a:r>
              <a:rPr lang="ru-RU" sz="1200" dirty="0"/>
              <a:t>Любителям народной медицины будет интересным общение с Прасковьей-травницей, которая угостит всех чаем из целебных трав, растущих в живописном месте под названием </a:t>
            </a:r>
            <a:r>
              <a:rPr lang="ru-RU" sz="1200" dirty="0" err="1"/>
              <a:t>Машковские</a:t>
            </a:r>
            <a:r>
              <a:rPr lang="ru-RU" sz="1200" dirty="0"/>
              <a:t> горы, и поделится уникальными секретами здоровья, красоты и долголетия. Туристы узнают много интересного об особенностях сбора и заготовки трав для получения ароматного и вкусного чая, смогут увезти сувенирные мешочки с травами.</a:t>
            </a:r>
          </a:p>
          <a:p>
            <a:pPr indent="450000"/>
            <a:r>
              <a:rPr lang="ru-RU" sz="1200" dirty="0"/>
              <a:t>Гостям </a:t>
            </a:r>
            <a:r>
              <a:rPr lang="ru-RU" sz="1200" dirty="0" err="1"/>
              <a:t>Харовского</a:t>
            </a:r>
            <a:r>
              <a:rPr lang="ru-RU" sz="1200" dirty="0"/>
              <a:t> района предложат принять участие в интерактивной программе «Дорогой </a:t>
            </a:r>
            <a:r>
              <a:rPr lang="ru-RU" sz="1200" dirty="0" err="1"/>
              <a:t>ильинских</a:t>
            </a:r>
            <a:r>
              <a:rPr lang="ru-RU" sz="1200" dirty="0"/>
              <a:t> легенд» и отправиться на поиск клада, спрятанного купцом Кашиным, отведать угощение </a:t>
            </a:r>
            <a:r>
              <a:rPr lang="ru-RU" sz="1200" dirty="0" err="1"/>
              <a:t>по-ильински</a:t>
            </a:r>
            <a:r>
              <a:rPr lang="ru-RU" sz="1200" dirty="0"/>
              <a:t> – «Уху с секретом» и, конечно же, загадать желание у памятного знака «Географический центр Вологодской области».</a:t>
            </a:r>
          </a:p>
          <a:p>
            <a:endParaRPr lang="ru-RU" sz="1400" dirty="0"/>
          </a:p>
        </p:txBody>
      </p:sp>
      <p:pic>
        <p:nvPicPr>
          <p:cNvPr id="1026" name="Picture 2" descr="https://sun9-50.userapi.com/impf/c626329/v626329505/3053e/QYS9Eisjuhw.jpg?size=1620x2160&amp;quality=96&amp;sign=c83b0a44bb6f0d071cc6f232d9a129da&amp;type=albu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026" y="4088589"/>
            <a:ext cx="1763896" cy="23518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un9-8.userapi.com/impg/LBmaHGHbGFqE7mHOd6EgetHTwX1KfmUvhXSUUw/118qd380mO0.jpg?size=1006x837&amp;quality=96&amp;sign=d1e7cc8276ee9831aa4b3bddf350be59&amp;type=album"/>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8057" y="4283939"/>
            <a:ext cx="2357140" cy="196115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sun9-5.userapi.com/impg/mDAso1n6DTTPRM_-4fnb8tXvv0N-GmVLNwZ28w/X_UTCEnaqiY.jpg?size=2560x2560&amp;quality=95&amp;sign=12e7061a1ca18228f870649ae989a65e&amp;type=albu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3249"/>
          <a:stretch/>
        </p:blipFill>
        <p:spPr bwMode="auto">
          <a:xfrm>
            <a:off x="5220345" y="4088589"/>
            <a:ext cx="2889414" cy="250661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un9-51.userapi.com/impg/rDqCrM6_XqtRaBaj9yELHSDQASj1gDk3L5_3DQ/lkRYrTcy8PI.jpg?size=811x1080&amp;quality=95&amp;sign=52eb6b2dc90c957066f7fe0bd6616eb1&amp;type=albu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2766"/>
          <a:stretch/>
        </p:blipFill>
        <p:spPr bwMode="auto">
          <a:xfrm>
            <a:off x="8486279" y="4025787"/>
            <a:ext cx="2265865" cy="2632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5531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41</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pic>
        <p:nvPicPr>
          <p:cNvPr id="2056" name="Picture 8"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636" y="1078192"/>
            <a:ext cx="7363578" cy="552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282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42</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pic>
        <p:nvPicPr>
          <p:cNvPr id="2052" name="Picture 4" descr="https://sun9-61.userapi.com/impg/fzWrT9GqBaieufVvJIMSuF3GT4nad-1tu3gm9Q/z8L40wUxsWE.jpg?size=990x480&amp;quality=95&amp;sign=2293c147a420e9f8b8bc300d7a468785&amp;type=album"/>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379"/>
          <a:stretch/>
        </p:blipFill>
        <p:spPr bwMode="auto">
          <a:xfrm>
            <a:off x="6084441" y="4649318"/>
            <a:ext cx="2592288" cy="203967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69660" y="1620069"/>
            <a:ext cx="8504563" cy="2308324"/>
          </a:xfrm>
          <a:prstGeom prst="rect">
            <a:avLst/>
          </a:prstGeom>
        </p:spPr>
        <p:txBody>
          <a:bodyPr wrap="square">
            <a:spAutoFit/>
          </a:bodyPr>
          <a:lstStyle/>
          <a:p>
            <a:pPr lvl="0" indent="450000"/>
            <a:r>
              <a:rPr lang="ru-RU" sz="1200" dirty="0">
                <a:solidFill>
                  <a:prstClr val="black"/>
                </a:solidFill>
              </a:rPr>
              <a:t>Василий Белов родился и написал свои лучшие литературные и публицистические произведения в </a:t>
            </a:r>
            <a:r>
              <a:rPr lang="ru-RU" sz="1200" dirty="0" err="1">
                <a:solidFill>
                  <a:prstClr val="black"/>
                </a:solidFill>
              </a:rPr>
              <a:t>д.Тимонихе</a:t>
            </a:r>
            <a:r>
              <a:rPr lang="ru-RU" sz="1200" dirty="0">
                <a:solidFill>
                  <a:prstClr val="black"/>
                </a:solidFill>
              </a:rPr>
              <a:t> </a:t>
            </a:r>
            <a:r>
              <a:rPr lang="ru-RU" sz="1200" dirty="0" err="1">
                <a:solidFill>
                  <a:prstClr val="black"/>
                </a:solidFill>
              </a:rPr>
              <a:t>Харовского</a:t>
            </a:r>
            <a:r>
              <a:rPr lang="ru-RU" sz="1200" dirty="0">
                <a:solidFill>
                  <a:prstClr val="black"/>
                </a:solidFill>
              </a:rPr>
              <a:t> района. Для почитателей его творчества с 2007 года работает уникальный туристический маршрут «Дорога к дому». Эта программа дает возможность прикоснуться к творческому миру В.И. Белова и включает в себя посещение мест, связанных с его жизнью и творчеством. </a:t>
            </a:r>
          </a:p>
          <a:p>
            <a:pPr lvl="0" indent="450000"/>
            <a:r>
              <a:rPr lang="ru-RU" sz="1200" dirty="0" smtClean="0">
                <a:solidFill>
                  <a:prstClr val="black"/>
                </a:solidFill>
              </a:rPr>
              <a:t>Деревня </a:t>
            </a:r>
            <a:r>
              <a:rPr lang="ru-RU" sz="1200" dirty="0" err="1">
                <a:solidFill>
                  <a:prstClr val="black"/>
                </a:solidFill>
              </a:rPr>
              <a:t>Тимониха</a:t>
            </a:r>
            <a:r>
              <a:rPr lang="ru-RU" sz="1200" dirty="0">
                <a:solidFill>
                  <a:prstClr val="black"/>
                </a:solidFill>
              </a:rPr>
              <a:t>, в которой родился и вырос В.И. Белов, стала литературным центром Вологодской области. Туристический маршрут «Дорога к дому» даёт возможность прикоснуться к творческому миру писателя, миру его персонажей, народному быту северной деревни. Интерактивная программа создана на основе сюжетов произведений В.И. Белова. Завершается маршрут возле церкви, которую восстанавливал писатель, где находится могила матери В.И. Белова</a:t>
            </a:r>
            <a:r>
              <a:rPr lang="ru-RU" sz="1200" dirty="0" smtClean="0">
                <a:solidFill>
                  <a:prstClr val="black"/>
                </a:solidFill>
              </a:rPr>
              <a:t>.</a:t>
            </a:r>
            <a:endParaRPr lang="ru-RU" sz="1200" dirty="0">
              <a:solidFill>
                <a:prstClr val="black"/>
              </a:solidFill>
            </a:endParaRPr>
          </a:p>
          <a:p>
            <a:pPr lvl="0" indent="450000"/>
            <a:r>
              <a:rPr lang="ru-RU" sz="1200" dirty="0">
                <a:solidFill>
                  <a:prstClr val="black"/>
                </a:solidFill>
              </a:rPr>
              <a:t>Маршрут предполагает посещение мест, связанных с жизнью и творчеством В.И. Белова: </a:t>
            </a:r>
            <a:r>
              <a:rPr lang="ru-RU" sz="1200" dirty="0" err="1">
                <a:solidFill>
                  <a:prstClr val="black"/>
                </a:solidFill>
              </a:rPr>
              <a:t>Сохтинская</a:t>
            </a:r>
            <a:r>
              <a:rPr lang="ru-RU" sz="1200" dirty="0">
                <a:solidFill>
                  <a:prstClr val="black"/>
                </a:solidFill>
              </a:rPr>
              <a:t> Николаевская церковь, восстановленная писателем и его друзьями, </a:t>
            </a:r>
            <a:r>
              <a:rPr lang="ru-RU" sz="1200" dirty="0" err="1">
                <a:solidFill>
                  <a:prstClr val="black"/>
                </a:solidFill>
              </a:rPr>
              <a:t>Азлецкое</a:t>
            </a:r>
            <a:r>
              <a:rPr lang="ru-RU" sz="1200" dirty="0">
                <a:solidFill>
                  <a:prstClr val="black"/>
                </a:solidFill>
              </a:rPr>
              <a:t> и </a:t>
            </a:r>
            <a:r>
              <a:rPr lang="ru-RU" sz="1200" dirty="0" err="1">
                <a:solidFill>
                  <a:prstClr val="black"/>
                </a:solidFill>
              </a:rPr>
              <a:t>Алфёрское</a:t>
            </a:r>
            <a:r>
              <a:rPr lang="ru-RU" sz="1200" dirty="0">
                <a:solidFill>
                  <a:prstClr val="black"/>
                </a:solidFill>
              </a:rPr>
              <a:t> озёра, берег реки </a:t>
            </a:r>
            <a:r>
              <a:rPr lang="ru-RU" sz="1200" dirty="0" err="1">
                <a:solidFill>
                  <a:prstClr val="black"/>
                </a:solidFill>
              </a:rPr>
              <a:t>Кизьмы</a:t>
            </a:r>
            <a:r>
              <a:rPr lang="ru-RU" sz="1200" dirty="0">
                <a:solidFill>
                  <a:prstClr val="black"/>
                </a:solidFill>
              </a:rPr>
              <a:t>, дом, в котором родился и вырос писатель, а также встречу с героями повестей и рассказов В.И. Белова, посещении «</a:t>
            </a:r>
            <a:r>
              <a:rPr lang="ru-RU" sz="1200" dirty="0" err="1">
                <a:solidFill>
                  <a:prstClr val="black"/>
                </a:solidFill>
              </a:rPr>
              <a:t>Азлецкой</a:t>
            </a:r>
            <a:r>
              <a:rPr lang="ru-RU" sz="1200" dirty="0">
                <a:solidFill>
                  <a:prstClr val="black"/>
                </a:solidFill>
              </a:rPr>
              <a:t> </a:t>
            </a:r>
            <a:r>
              <a:rPr lang="ru-RU" sz="1200" dirty="0" err="1">
                <a:solidFill>
                  <a:prstClr val="black"/>
                </a:solidFill>
              </a:rPr>
              <a:t>вечёры</a:t>
            </a:r>
            <a:r>
              <a:rPr lang="ru-RU" sz="1200" dirty="0">
                <a:solidFill>
                  <a:prstClr val="black"/>
                </a:solidFill>
              </a:rPr>
              <a:t>» с участием фольклорных коллективов, традиционное угощение</a:t>
            </a:r>
            <a:r>
              <a:rPr lang="ru-RU" sz="1200" dirty="0" smtClean="0">
                <a:solidFill>
                  <a:prstClr val="black"/>
                </a:solidFill>
              </a:rPr>
              <a:t>.</a:t>
            </a:r>
            <a:endParaRPr lang="ru-RU" sz="1200" dirty="0">
              <a:solidFill>
                <a:prstClr val="black"/>
              </a:solidFill>
            </a:endParaRPr>
          </a:p>
        </p:txBody>
      </p:sp>
      <p:sp>
        <p:nvSpPr>
          <p:cNvPr id="4" name="Прямоугольник 3"/>
          <p:cNvSpPr/>
          <p:nvPr/>
        </p:nvSpPr>
        <p:spPr>
          <a:xfrm>
            <a:off x="107776" y="892392"/>
            <a:ext cx="11629184" cy="523220"/>
          </a:xfrm>
          <a:prstGeom prst="rect">
            <a:avLst/>
          </a:prstGeom>
        </p:spPr>
        <p:txBody>
          <a:bodyPr wrap="square">
            <a:spAutoFit/>
          </a:bodyPr>
          <a:lstStyle/>
          <a:p>
            <a:pPr algn="ctr"/>
            <a:r>
              <a:rPr lang="ru-RU" sz="2800" b="1" dirty="0">
                <a:cs typeface="Times New Roman" panose="02020603050405020304" pitchFamily="18" charset="0"/>
              </a:rPr>
              <a:t>"Тихая моя Родина"</a:t>
            </a:r>
          </a:p>
        </p:txBody>
      </p:sp>
      <p:pic>
        <p:nvPicPr>
          <p:cNvPr id="2" name="Picture 2" descr="https://vki9.okcdn.ru/i?r=BYCB6ChSgrN_ue8jwWXbvkrgFfh6nWz49xS2OedKyZ6T07o40kT7kVOK6Yd5ltXQ9M8i1aXrEhD6rb-svpCL3FELniIICpLSAYCMJfuoxiLhvfpw9kKGP1wYemBw55uOqmnrvi-5iGqrKIeTtmTbANv4ZMa-Q39da3oj-DfOoer00UU&amp;fn=w_54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287" b="10797"/>
          <a:stretch/>
        </p:blipFill>
        <p:spPr bwMode="auto">
          <a:xfrm>
            <a:off x="9252793" y="1880399"/>
            <a:ext cx="2028438" cy="270581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vki9.okcdn.ru/i?r=BYCB6ChSgrN_ue8jwWXbvkrgFZ0EVIlmK7JeSOK1SST0f5aoa-6uAKP92234ApPbKQlI1aXrEhD6rb-svpCL3FELniIICpLSAYCMJfuoxiLhvfpw9kKGP1wYemBw55uOqmnrvi-5iGqrKIeTtmTbANv4ZMa-Q39da3oj-DfOoer00UU&amp;fn=w_6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137" y="4529256"/>
            <a:ext cx="2574231" cy="193067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icture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2117" y="4297563"/>
            <a:ext cx="2692003" cy="18555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797560" y="5327273"/>
            <a:ext cx="3050396" cy="1200329"/>
          </a:xfrm>
          <a:prstGeom prst="rect">
            <a:avLst/>
          </a:prstGeom>
          <a:noFill/>
        </p:spPr>
        <p:txBody>
          <a:bodyPr wrap="square" rtlCol="0">
            <a:spAutoFit/>
          </a:bodyPr>
          <a:lstStyle/>
          <a:p>
            <a:pPr algn="ctr"/>
            <a:r>
              <a:rPr lang="ru-RU" sz="1200" dirty="0" smtClean="0"/>
              <a:t>Ежегодно в рамках проведение фестиваля «Сенокос в </a:t>
            </a:r>
            <a:r>
              <a:rPr lang="ru-RU" sz="1200" dirty="0" err="1" smtClean="0"/>
              <a:t>Тимонихе</a:t>
            </a:r>
            <a:r>
              <a:rPr lang="ru-RU" sz="1200" dirty="0" smtClean="0"/>
              <a:t>» проводится конкурс косарей, </a:t>
            </a:r>
            <a:r>
              <a:rPr lang="ru-RU" sz="1200" dirty="0"/>
              <a:t>народные гуляния, традиционная ярмарка и ещё много интересного с деревенским колоритом и </a:t>
            </a:r>
            <a:r>
              <a:rPr lang="ru-RU" sz="1200" dirty="0" smtClean="0"/>
              <a:t>русским размахом</a:t>
            </a:r>
            <a:r>
              <a:rPr lang="ru-RU" sz="1200" dirty="0"/>
              <a:t>.</a:t>
            </a:r>
          </a:p>
        </p:txBody>
      </p:sp>
      <p:pic>
        <p:nvPicPr>
          <p:cNvPr id="3076" name="Picture 4" descr="C:\Users\User13-10\Downloads\косари.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07287" y="3179870"/>
            <a:ext cx="2688299"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3575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13~1\AppData\Local\Temp\Rar$DIa2616.48743\DSC_6555-Пано мал.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3533" y="3024909"/>
            <a:ext cx="10339597" cy="3489132"/>
          </a:xfrm>
          <a:prstGeom prst="rect">
            <a:avLst/>
          </a:prstGeom>
          <a:noFill/>
          <a:extLst>
            <a:ext uri="{909E8E84-426E-40DD-AFC4-6F175D3DCCD1}">
              <a14:hiddenFill xmlns:a14="http://schemas.microsoft.com/office/drawing/2010/main">
                <a:solidFill>
                  <a:srgbClr val="FFFFFF"/>
                </a:solidFill>
              </a14:hiddenFill>
            </a:ext>
          </a:extLst>
        </p:spPr>
      </p:pic>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43</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sp>
        <p:nvSpPr>
          <p:cNvPr id="10" name="Прямоугольник 9"/>
          <p:cNvSpPr/>
          <p:nvPr/>
        </p:nvSpPr>
        <p:spPr>
          <a:xfrm>
            <a:off x="683841" y="886608"/>
            <a:ext cx="10035003" cy="523220"/>
          </a:xfrm>
          <a:prstGeom prst="rect">
            <a:avLst/>
          </a:prstGeom>
        </p:spPr>
        <p:txBody>
          <a:bodyPr wrap="square">
            <a:spAutoFit/>
          </a:bodyPr>
          <a:lstStyle/>
          <a:p>
            <a:pPr algn="ctr"/>
            <a:r>
              <a:rPr lang="ru-RU" sz="2800" b="1" dirty="0">
                <a:cs typeface="Times New Roman" panose="02020603050405020304" pitchFamily="18" charset="0"/>
              </a:rPr>
              <a:t>Парк технических видов спорта</a:t>
            </a:r>
          </a:p>
        </p:txBody>
      </p:sp>
      <p:sp>
        <p:nvSpPr>
          <p:cNvPr id="4" name="Прямоугольник 3"/>
          <p:cNvSpPr/>
          <p:nvPr/>
        </p:nvSpPr>
        <p:spPr>
          <a:xfrm>
            <a:off x="831767" y="1620069"/>
            <a:ext cx="10153127" cy="1200329"/>
          </a:xfrm>
          <a:prstGeom prst="rect">
            <a:avLst/>
          </a:prstGeom>
        </p:spPr>
        <p:txBody>
          <a:bodyPr wrap="square">
            <a:spAutoFit/>
          </a:bodyPr>
          <a:lstStyle/>
          <a:p>
            <a:pPr indent="450000"/>
            <a:r>
              <a:rPr lang="ru-RU" sz="1200" dirty="0"/>
              <a:t>Трасса под </a:t>
            </a:r>
            <a:r>
              <a:rPr lang="ru-RU" sz="1200" dirty="0" err="1"/>
              <a:t>Харовском</a:t>
            </a:r>
            <a:r>
              <a:rPr lang="ru-RU" sz="1200" dirty="0"/>
              <a:t> всегда считалась одной из самых интересных в России. Здесь проходили соревнования международного уровня. Все действо происходит в котловине, это делает кросс и зрелищным, и </a:t>
            </a:r>
            <a:r>
              <a:rPr lang="ru-RU" sz="1200" dirty="0" smtClean="0"/>
              <a:t>безопасным.</a:t>
            </a:r>
          </a:p>
          <a:p>
            <a:pPr indent="450000"/>
            <a:r>
              <a:rPr lang="ru-RU" sz="1200" dirty="0" smtClean="0"/>
              <a:t>В мероприятии учувствуют спортсмены в </a:t>
            </a:r>
            <a:r>
              <a:rPr lang="ru-RU" sz="1200" dirty="0"/>
              <a:t>разных возрастных категориях. Среди </a:t>
            </a:r>
            <a:r>
              <a:rPr lang="ru-RU" sz="1200" dirty="0" smtClean="0"/>
              <a:t>них </a:t>
            </a:r>
            <a:r>
              <a:rPr lang="ru-RU" sz="1200" dirty="0"/>
              <a:t>есть и ветераны, и дети. </a:t>
            </a:r>
            <a:r>
              <a:rPr lang="ru-RU" sz="1200" dirty="0" smtClean="0"/>
              <a:t>В 2023 году съехались  </a:t>
            </a:r>
            <a:r>
              <a:rPr lang="ru-RU" sz="1200" dirty="0"/>
              <a:t>45 </a:t>
            </a:r>
            <a:r>
              <a:rPr lang="ru-RU" sz="1200" dirty="0" err="1"/>
              <a:t>мотокроссменов</a:t>
            </a:r>
            <a:r>
              <a:rPr lang="ru-RU" sz="1200" dirty="0"/>
              <a:t> </a:t>
            </a:r>
            <a:r>
              <a:rPr lang="ru-RU" sz="1200" dirty="0" smtClean="0"/>
              <a:t> </a:t>
            </a:r>
            <a:r>
              <a:rPr lang="ru-RU" sz="1200" dirty="0" err="1" smtClean="0"/>
              <a:t>Харовска</a:t>
            </a:r>
            <a:r>
              <a:rPr lang="ru-RU" sz="1200" dirty="0"/>
              <a:t>, Вологды, Сокола, Бабаева, Череповца, Котласа, Вельска, Архангельска, </a:t>
            </a:r>
            <a:r>
              <a:rPr lang="ru-RU" sz="1200" dirty="0" err="1"/>
              <a:t>Новодвинска</a:t>
            </a:r>
            <a:r>
              <a:rPr lang="ru-RU" sz="1200" dirty="0"/>
              <a:t> и </a:t>
            </a:r>
            <a:r>
              <a:rPr lang="ru-RU" sz="1200" dirty="0" smtClean="0"/>
              <a:t>Ярославля. Заезды проходят для </a:t>
            </a:r>
            <a:r>
              <a:rPr lang="ru-RU" sz="1200" dirty="0"/>
              <a:t>одиночек и мотоциклов с </a:t>
            </a:r>
            <a:r>
              <a:rPr lang="ru-RU" sz="1200" dirty="0" smtClean="0"/>
              <a:t>колясками. Участники активно делятся впечатления после мероприятия, все отзывы положительные. </a:t>
            </a:r>
          </a:p>
          <a:p>
            <a:pPr indent="450000"/>
            <a:r>
              <a:rPr lang="ru-RU" sz="1200" dirty="0" smtClean="0"/>
              <a:t>Также на территории </a:t>
            </a:r>
            <a:r>
              <a:rPr lang="ru-RU" sz="1200" dirty="0"/>
              <a:t>ежегодно проходит веломарафон, лыжные соревнования</a:t>
            </a:r>
            <a:r>
              <a:rPr lang="ru-RU" sz="1200" dirty="0" smtClean="0"/>
              <a:t>. Гостей привлекает местность, красивый вид на реку </a:t>
            </a:r>
            <a:r>
              <a:rPr lang="ru-RU" sz="1200" dirty="0" err="1" smtClean="0"/>
              <a:t>Кубена</a:t>
            </a:r>
            <a:r>
              <a:rPr lang="ru-RU" sz="1200" dirty="0" smtClean="0"/>
              <a:t>. </a:t>
            </a:r>
          </a:p>
        </p:txBody>
      </p:sp>
      <p:pic>
        <p:nvPicPr>
          <p:cNvPr id="4098" name="Picture 2" descr="https://sun9-71.userapi.com/impg/NmCiWPMbxG2JeZw7CB_-HxwvS1sYcJOKwr7ceA/xZfRitLVs8U.jpg?size=1200x800&amp;quality=96&amp;sign=f6b347fcf8dbb77b5062533ea0e883eb&amp;type=albu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809" y="4644405"/>
            <a:ext cx="3024336" cy="201622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icture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43838" y="3317082"/>
            <a:ext cx="2979867" cy="197416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sun9-78.userapi.com/impg/15QZXBKPkQfrWgcgbGRZeZPLrKQ0sW3tcTcMeA/I1Fn_uyYstY.jpg?size=2560x1707&amp;quality=96&amp;sign=add535036286fdfd251104751a58fbf4&amp;type=albu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5401" y="3980443"/>
            <a:ext cx="3086069" cy="2057781"/>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8851" y="5580509"/>
            <a:ext cx="2977977" cy="91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88470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44</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sp>
        <p:nvSpPr>
          <p:cNvPr id="10" name="Прямоугольник 9"/>
          <p:cNvSpPr/>
          <p:nvPr/>
        </p:nvSpPr>
        <p:spPr>
          <a:xfrm>
            <a:off x="683841" y="886608"/>
            <a:ext cx="10035003" cy="523220"/>
          </a:xfrm>
          <a:prstGeom prst="rect">
            <a:avLst/>
          </a:prstGeom>
        </p:spPr>
        <p:txBody>
          <a:bodyPr wrap="square">
            <a:spAutoFit/>
          </a:bodyPr>
          <a:lstStyle/>
          <a:p>
            <a:pPr algn="ctr"/>
            <a:r>
              <a:rPr lang="ru-RU" sz="2800" b="1" dirty="0" err="1">
                <a:cs typeface="Times New Roman" panose="02020603050405020304" pitchFamily="18" charset="0"/>
              </a:rPr>
              <a:t>Кумзеро</a:t>
            </a:r>
            <a:r>
              <a:rPr lang="ru-RU" sz="2800" b="1" dirty="0">
                <a:cs typeface="Times New Roman" panose="02020603050405020304" pitchFamily="18" charset="0"/>
              </a:rPr>
              <a:t>-источник силы</a:t>
            </a:r>
          </a:p>
        </p:txBody>
      </p:sp>
      <p:sp>
        <p:nvSpPr>
          <p:cNvPr id="4" name="Прямоугольник 3"/>
          <p:cNvSpPr/>
          <p:nvPr/>
        </p:nvSpPr>
        <p:spPr>
          <a:xfrm>
            <a:off x="831768" y="1764085"/>
            <a:ext cx="10153127" cy="461665"/>
          </a:xfrm>
          <a:prstGeom prst="rect">
            <a:avLst/>
          </a:prstGeom>
        </p:spPr>
        <p:txBody>
          <a:bodyPr wrap="square">
            <a:spAutoFit/>
          </a:bodyPr>
          <a:lstStyle/>
          <a:p>
            <a:pPr indent="450000"/>
            <a:r>
              <a:rPr lang="ru-RU" sz="1200" dirty="0"/>
              <a:t>Создание на территории с </a:t>
            </a:r>
            <a:r>
              <a:rPr lang="ru-RU" sz="1200" dirty="0" err="1"/>
              <a:t>Кумзеро</a:t>
            </a:r>
            <a:r>
              <a:rPr lang="ru-RU" sz="1200" dirty="0"/>
              <a:t> детского оздоровительного лагеря с целью духовно-нравственного воспитания подрастающего </a:t>
            </a:r>
            <a:r>
              <a:rPr lang="ru-RU" sz="1200" dirty="0" smtClean="0"/>
              <a:t>поколения.</a:t>
            </a:r>
          </a:p>
          <a:p>
            <a:pPr indent="450000"/>
            <a:r>
              <a:rPr lang="ru-RU" sz="1200" dirty="0"/>
              <a:t>Прекрасная природа, живописный лес и чистый воздух создадут прекрасные условия для отдыха детей.</a:t>
            </a:r>
            <a:endParaRPr lang="ru-RU" sz="1200" dirty="0" smtClean="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28517" y="2249186"/>
            <a:ext cx="2256825" cy="300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Picture backgroun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115"/>
          <a:stretch/>
        </p:blipFill>
        <p:spPr bwMode="auto">
          <a:xfrm>
            <a:off x="7740625" y="4201515"/>
            <a:ext cx="2714352" cy="252123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2233" y="2412157"/>
            <a:ext cx="3863752" cy="2571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descr="Picture backgrou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281" y="4646969"/>
            <a:ext cx="2776761" cy="20633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icture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9865" y="4201515"/>
            <a:ext cx="3456384" cy="23055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3801" y="2340148"/>
            <a:ext cx="3024336" cy="2267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04941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1"/>
          <p:cNvSpPr txBox="1">
            <a:spLocks/>
          </p:cNvSpPr>
          <p:nvPr/>
        </p:nvSpPr>
        <p:spPr>
          <a:xfrm>
            <a:off x="35769" y="-14094"/>
            <a:ext cx="10683075" cy="770067"/>
          </a:xfrm>
          <a:prstGeom prst="rect">
            <a:avLst/>
          </a:prstGeom>
        </p:spPr>
        <p:txBody>
          <a:bodyPr vert="horz" lIns="128499" tIns="64250" rIns="128499" bIns="64250" rtlCol="0" anchor="ctr">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r>
              <a:rPr lang="ru-RU" sz="2400" b="1" dirty="0">
                <a:solidFill>
                  <a:srgbClr val="212A52"/>
                </a:solidFill>
                <a:ea typeface="Tahoma" panose="020B0604030504040204" pitchFamily="34" charset="0"/>
                <a:cs typeface="Tahoma" panose="020B0604030504040204" pitchFamily="34" charset="0"/>
              </a:rPr>
              <a:t>6.4 Имиджевые проекты маркетинга территорий</a:t>
            </a:r>
          </a:p>
        </p:txBody>
      </p:sp>
      <p:sp>
        <p:nvSpPr>
          <p:cNvPr id="5"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45</a:t>
            </a:fld>
            <a:endParaRPr lang="ru-RU" sz="1100" dirty="0"/>
          </a:p>
        </p:txBody>
      </p:sp>
      <p:sp>
        <p:nvSpPr>
          <p:cNvPr id="8" name="Прямоугольник 7"/>
          <p:cNvSpPr/>
          <p:nvPr/>
        </p:nvSpPr>
        <p:spPr>
          <a:xfrm>
            <a:off x="0" y="0"/>
            <a:ext cx="11880850" cy="899989"/>
          </a:xfrm>
          <a:prstGeom prst="rect">
            <a:avLst/>
          </a:prstGeom>
          <a:solidFill>
            <a:srgbClr val="E7EFF9"/>
          </a:solidFill>
        </p:spPr>
        <p:txBody>
          <a:bodyPr wrap="square" anchor="ctr" anchorCtr="0">
            <a:noAutofit/>
          </a:bodyPr>
          <a:lstStyle/>
          <a:p>
            <a:r>
              <a:rPr lang="ru-RU" sz="2800" b="1" dirty="0">
                <a:solidFill>
                  <a:schemeClr val="tx1">
                    <a:lumMod val="95000"/>
                    <a:lumOff val="5000"/>
                  </a:schemeClr>
                </a:solidFill>
                <a:ea typeface="Tahoma" panose="020B0604030504040204" pitchFamily="34" charset="0"/>
                <a:cs typeface="Tahoma" panose="020B0604030504040204" pitchFamily="34" charset="0"/>
              </a:rPr>
              <a:t>БЛОК 5.4. Уникальные имиджевые проекты продвижения территории</a:t>
            </a:r>
          </a:p>
        </p:txBody>
      </p:sp>
      <p:sp>
        <p:nvSpPr>
          <p:cNvPr id="10" name="Прямоугольник 9"/>
          <p:cNvSpPr/>
          <p:nvPr/>
        </p:nvSpPr>
        <p:spPr>
          <a:xfrm>
            <a:off x="683841" y="886608"/>
            <a:ext cx="10035003" cy="523220"/>
          </a:xfrm>
          <a:prstGeom prst="rect">
            <a:avLst/>
          </a:prstGeom>
        </p:spPr>
        <p:txBody>
          <a:bodyPr wrap="square">
            <a:spAutoFit/>
          </a:bodyPr>
          <a:lstStyle/>
          <a:p>
            <a:pPr algn="ctr"/>
            <a:r>
              <a:rPr lang="ru-RU" sz="2800" b="1" dirty="0">
                <a:cs typeface="Times New Roman" panose="02020603050405020304" pitchFamily="18" charset="0"/>
              </a:rPr>
              <a:t>Парк " Патриот"</a:t>
            </a:r>
          </a:p>
        </p:txBody>
      </p:sp>
      <p:sp>
        <p:nvSpPr>
          <p:cNvPr id="4" name="Прямоугольник 3"/>
          <p:cNvSpPr/>
          <p:nvPr/>
        </p:nvSpPr>
        <p:spPr>
          <a:xfrm>
            <a:off x="863861" y="1420605"/>
            <a:ext cx="10153127" cy="1015663"/>
          </a:xfrm>
          <a:prstGeom prst="rect">
            <a:avLst/>
          </a:prstGeom>
        </p:spPr>
        <p:txBody>
          <a:bodyPr wrap="square">
            <a:spAutoFit/>
          </a:bodyPr>
          <a:lstStyle/>
          <a:p>
            <a:pPr indent="450000" algn="ctr"/>
            <a:r>
              <a:rPr lang="ru-RU" sz="1200" dirty="0"/>
              <a:t>Создание тематического пространства на территории города </a:t>
            </a:r>
            <a:r>
              <a:rPr lang="ru-RU" sz="1200" dirty="0" err="1"/>
              <a:t>Харовска</a:t>
            </a:r>
            <a:r>
              <a:rPr lang="ru-RU" sz="1200" dirty="0"/>
              <a:t> для установки демилитаризованной военной </a:t>
            </a:r>
            <a:r>
              <a:rPr lang="ru-RU" sz="1200" dirty="0" smtClean="0"/>
              <a:t>техники. </a:t>
            </a:r>
            <a:r>
              <a:rPr lang="ru-RU" sz="1200" dirty="0"/>
              <a:t>Демилитаризованное орудие времен Великой Отечественной осенью доставили из Петрозаводска. Именно такие зенитки защищали железнодорожный мост через </a:t>
            </a:r>
            <a:r>
              <a:rPr lang="ru-RU" sz="1200" dirty="0" err="1"/>
              <a:t>Кубену</a:t>
            </a:r>
            <a:r>
              <a:rPr lang="ru-RU" sz="1200" dirty="0"/>
              <a:t> от налетов вражеской авиации. Планируется не только разместить объект, но и создать единую концепцию нового памятного места. Первый этап проекта стартовал - проведение работ по благоустройству территории у памятного знака «Зенитка</a:t>
            </a:r>
            <a:r>
              <a:rPr lang="ru-RU" sz="1200" dirty="0" smtClean="0"/>
              <a:t>» за счет </a:t>
            </a:r>
            <a:r>
              <a:rPr lang="ru-RU" sz="1200" dirty="0"/>
              <a:t>участия в программе Губернатора области «Народный бюджет».</a:t>
            </a:r>
            <a:endParaRPr lang="ru-RU" sz="1200" dirty="0" smtClean="0"/>
          </a:p>
        </p:txBody>
      </p:sp>
      <p:pic>
        <p:nvPicPr>
          <p:cNvPr id="2052" name="Picture 4" descr="https://sun9-56.userapi.com/impg/WnQPzx3T-OrWRhQ_AmQZNOPo500tVrU3x0fIgg/ZAfywJU0OIE.jpg?size=1214x673&amp;quality=95&amp;sign=e9117bf7fb0e0179cf90af6951ffa7f1&amp;type=albu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8177" y="3204245"/>
            <a:ext cx="4150141" cy="230069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792" y="2619920"/>
            <a:ext cx="3265141" cy="217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Picture background"/>
          <p:cNvPicPr>
            <a:picLocks noChangeAspect="1" noChangeArrowheads="1"/>
          </p:cNvPicPr>
          <p:nvPr/>
        </p:nvPicPr>
        <p:blipFill rotWithShape="1">
          <a:blip r:embed="rId4">
            <a:extLst>
              <a:ext uri="{28A0092B-C50C-407E-A947-70E740481C1C}">
                <a14:useLocalDpi xmlns:a14="http://schemas.microsoft.com/office/drawing/2010/main" val="0"/>
              </a:ext>
            </a:extLst>
          </a:blip>
          <a:srcRect l="3324" t="4379" r="3707" b="5234"/>
          <a:stretch/>
        </p:blipFill>
        <p:spPr bwMode="auto">
          <a:xfrm>
            <a:off x="8028657" y="3852317"/>
            <a:ext cx="3619458" cy="2441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6308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xmlns="" id="{583D7B2C-DF4C-4F38-AB90-175E860F8D5E}"/>
              </a:ext>
            </a:extLst>
          </p:cNvPr>
          <p:cNvSpPr/>
          <p:nvPr/>
        </p:nvSpPr>
        <p:spPr>
          <a:xfrm>
            <a:off x="0" y="0"/>
            <a:ext cx="11880850" cy="6840538"/>
          </a:xfrm>
          <a:prstGeom prst="rect">
            <a:avLst/>
          </a:prstGeom>
          <a:solidFill>
            <a:srgbClr val="1E4778"/>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smtClean="0"/>
          </a:p>
          <a:p>
            <a:pPr algn="ctr"/>
            <a:endParaRPr lang="ru-RU" dirty="0"/>
          </a:p>
          <a:p>
            <a:pPr algn="ctr"/>
            <a:endParaRPr lang="ru-RU" dirty="0" smtClean="0"/>
          </a:p>
          <a:p>
            <a:pPr algn="ctr"/>
            <a:endParaRPr lang="ru-RU" dirty="0"/>
          </a:p>
          <a:p>
            <a:pPr algn="ctr"/>
            <a:r>
              <a:rPr lang="ru-RU" dirty="0" smtClean="0"/>
              <a:t>Команда реализации:</a:t>
            </a:r>
          </a:p>
          <a:p>
            <a:pPr algn="ctr"/>
            <a:endParaRPr lang="ru-RU" dirty="0"/>
          </a:p>
          <a:p>
            <a:pPr algn="ctr"/>
            <a:r>
              <a:rPr lang="ru-RU" dirty="0"/>
              <a:t>Тихомиров Олег </a:t>
            </a:r>
            <a:r>
              <a:rPr lang="ru-RU" dirty="0" smtClean="0"/>
              <a:t>Васильевич - </a:t>
            </a:r>
            <a:r>
              <a:rPr lang="ru-RU" dirty="0"/>
              <a:t>г</a:t>
            </a:r>
            <a:r>
              <a:rPr lang="ru-RU" dirty="0" smtClean="0"/>
              <a:t>лава </a:t>
            </a:r>
            <a:r>
              <a:rPr lang="ru-RU" dirty="0" err="1" smtClean="0"/>
              <a:t>Харовского</a:t>
            </a:r>
            <a:r>
              <a:rPr lang="ru-RU" dirty="0" smtClean="0"/>
              <a:t> муниципального округа</a:t>
            </a:r>
          </a:p>
          <a:p>
            <a:pPr algn="ctr"/>
            <a:endParaRPr lang="ru-RU" dirty="0"/>
          </a:p>
          <a:p>
            <a:pPr algn="ctr"/>
            <a:r>
              <a:rPr lang="ru-RU" dirty="0"/>
              <a:t>Белов Александр </a:t>
            </a:r>
            <a:r>
              <a:rPr lang="ru-RU" dirty="0" smtClean="0"/>
              <a:t>Валериевич - </a:t>
            </a:r>
            <a:r>
              <a:rPr lang="ru-RU" dirty="0"/>
              <a:t>з</a:t>
            </a:r>
            <a:r>
              <a:rPr lang="ru-RU" dirty="0" smtClean="0"/>
              <a:t>аместитель </a:t>
            </a:r>
            <a:r>
              <a:rPr lang="ru-RU" dirty="0"/>
              <a:t>Главы округа по вопросам жилищно-коммунального </a:t>
            </a:r>
            <a:r>
              <a:rPr lang="ru-RU" dirty="0" smtClean="0"/>
              <a:t>хозяйства</a:t>
            </a:r>
          </a:p>
          <a:p>
            <a:pPr algn="ctr"/>
            <a:r>
              <a:rPr lang="ru-RU" dirty="0"/>
              <a:t>Суворова Наталья </a:t>
            </a:r>
            <a:r>
              <a:rPr lang="ru-RU" dirty="0" smtClean="0"/>
              <a:t>Сергеевна - </a:t>
            </a:r>
            <a:r>
              <a:rPr lang="ru-RU" dirty="0"/>
              <a:t>з</a:t>
            </a:r>
            <a:r>
              <a:rPr lang="ru-RU" dirty="0" smtClean="0"/>
              <a:t>аместитель </a:t>
            </a:r>
            <a:r>
              <a:rPr lang="ru-RU" dirty="0"/>
              <a:t>Главы округа по социальным </a:t>
            </a:r>
            <a:r>
              <a:rPr lang="ru-RU" dirty="0" smtClean="0"/>
              <a:t>вопросам</a:t>
            </a:r>
          </a:p>
          <a:p>
            <a:pPr algn="ctr"/>
            <a:r>
              <a:rPr lang="ru-RU" dirty="0"/>
              <a:t>Киселёва Ирина </a:t>
            </a:r>
            <a:r>
              <a:rPr lang="ru-RU" dirty="0" smtClean="0"/>
              <a:t>Викторовна - </a:t>
            </a:r>
            <a:r>
              <a:rPr lang="ru-RU" dirty="0"/>
              <a:t>н</a:t>
            </a:r>
            <a:r>
              <a:rPr lang="ru-RU" dirty="0" smtClean="0"/>
              <a:t>ачальник </a:t>
            </a:r>
            <a:r>
              <a:rPr lang="ru-RU" dirty="0"/>
              <a:t>управления </a:t>
            </a:r>
            <a:r>
              <a:rPr lang="ru-RU" dirty="0" smtClean="0"/>
              <a:t>культуры</a:t>
            </a:r>
          </a:p>
          <a:p>
            <a:pPr algn="ctr"/>
            <a:r>
              <a:rPr lang="ru-RU" dirty="0"/>
              <a:t>Петрова Ольга </a:t>
            </a:r>
            <a:r>
              <a:rPr lang="ru-RU" dirty="0" smtClean="0"/>
              <a:t>Николаевна - </a:t>
            </a:r>
            <a:r>
              <a:rPr lang="ru-RU" dirty="0"/>
              <a:t>н</a:t>
            </a:r>
            <a:r>
              <a:rPr lang="ru-RU" dirty="0" smtClean="0"/>
              <a:t>ачальник </a:t>
            </a:r>
            <a:r>
              <a:rPr lang="ru-RU" dirty="0"/>
              <a:t>управления </a:t>
            </a:r>
            <a:r>
              <a:rPr lang="ru-RU" dirty="0" smtClean="0"/>
              <a:t>образованием</a:t>
            </a:r>
          </a:p>
          <a:p>
            <a:pPr algn="ctr"/>
            <a:r>
              <a:rPr lang="ru-RU" dirty="0"/>
              <a:t>Михеев Валерий </a:t>
            </a:r>
            <a:r>
              <a:rPr lang="ru-RU" dirty="0" err="1" smtClean="0"/>
              <a:t>Адрианович</a:t>
            </a:r>
            <a:r>
              <a:rPr lang="ru-RU" dirty="0" smtClean="0"/>
              <a:t> - </a:t>
            </a:r>
            <a:r>
              <a:rPr lang="ru-RU" dirty="0"/>
              <a:t>н</a:t>
            </a:r>
            <a:r>
              <a:rPr lang="ru-RU" dirty="0" smtClean="0"/>
              <a:t>ачальник </a:t>
            </a:r>
            <a:r>
              <a:rPr lang="ru-RU" dirty="0"/>
              <a:t>городского территориального </a:t>
            </a:r>
            <a:r>
              <a:rPr lang="ru-RU" dirty="0" smtClean="0"/>
              <a:t>отдела</a:t>
            </a:r>
          </a:p>
          <a:p>
            <a:pPr algn="ctr"/>
            <a:r>
              <a:rPr lang="ru-RU" dirty="0" smtClean="0"/>
              <a:t>Малютина Галина Валерьевна – ведущий экономист отдела социально-экономического развития округа</a:t>
            </a:r>
          </a:p>
          <a:p>
            <a:pPr algn="ctr"/>
            <a:r>
              <a:rPr lang="ru-RU" dirty="0" err="1" smtClean="0"/>
              <a:t>Клюсова</a:t>
            </a:r>
            <a:r>
              <a:rPr lang="ru-RU" dirty="0" smtClean="0"/>
              <a:t> Анастасия Николаевна - </a:t>
            </a:r>
            <a:r>
              <a:rPr lang="ru-RU" dirty="0"/>
              <a:t>экономист отдела социально-экономического развития округа</a:t>
            </a:r>
          </a:p>
          <a:p>
            <a:pPr algn="ctr"/>
            <a:endParaRPr lang="ru-RU" dirty="0" smtClean="0"/>
          </a:p>
          <a:p>
            <a:pPr algn="ctr"/>
            <a:endParaRPr lang="ru-RU" dirty="0"/>
          </a:p>
          <a:p>
            <a:pPr algn="ctr"/>
            <a:r>
              <a:rPr lang="ru-RU" dirty="0" smtClean="0"/>
              <a:t>  </a:t>
            </a:r>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a:p>
        </p:txBody>
      </p:sp>
      <p:pic>
        <p:nvPicPr>
          <p:cNvPr id="27" name="Picture 5" descr="http://mapmag.ru/media/maps/729/927948.jpg"/>
          <p:cNvPicPr/>
          <p:nvPr/>
        </p:nvPicPr>
        <p:blipFill>
          <a:blip r:embed="rId2" cstate="print"/>
          <a:stretch/>
        </p:blipFill>
        <p:spPr>
          <a:xfrm>
            <a:off x="179785" y="251917"/>
            <a:ext cx="960598" cy="1208945"/>
          </a:xfrm>
          <a:prstGeom prst="rect">
            <a:avLst/>
          </a:prstGeom>
          <a:ln w="0">
            <a:noFill/>
          </a:ln>
        </p:spPr>
      </p:pic>
      <p:pic>
        <p:nvPicPr>
          <p:cNvPr id="5" name="Picture 2" descr="Picture background"/>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9167" y1="78082" x2="99167" y2="79452"/>
                        <a14:foregroundMark x1="4167" y1="43836" x2="99167" y2="34247"/>
                        <a14:foregroundMark x1="4167" y1="10959" x2="95833" y2="10959"/>
                        <a14:foregroundMark x1="5000" y1="7534" x2="99167" y2="73973"/>
                        <a14:foregroundMark x1="2500" y1="76712" x2="96667" y2="11644"/>
                        <a14:foregroundMark x1="55000" y1="13699" x2="51667" y2="685"/>
                        <a14:foregroundMark x1="94167" y1="65753" x2="83333" y2="0"/>
                        <a14:foregroundMark x1="27500" y1="84247" x2="1667" y2="0"/>
                        <a14:foregroundMark x1="40000" y1="17808" x2="34167" y2="0"/>
                        <a14:foregroundMark x1="34167" y1="13699" x2="5833" y2="0"/>
                        <a14:foregroundMark x1="15833" y1="29452" x2="17500" y2="0"/>
                        <a14:foregroundMark x1="17500" y1="34247" x2="833" y2="64384"/>
                        <a14:foregroundMark x1="52500" y1="69863" x2="99167" y2="80137"/>
                        <a14:foregroundMark x1="50833" y1="76712" x2="51667" y2="97260"/>
                        <a14:foregroundMark x1="42500" y1="73973" x2="44167" y2="99315"/>
                        <a14:foregroundMark x1="2500" y1="85616" x2="94167" y2="88356"/>
                        <a14:foregroundMark x1="25000" y1="7534" x2="20000" y2="0"/>
                        <a14:foregroundMark x1="39167" y1="19863" x2="10000" y2="685"/>
                        <a14:backgroundMark x1="43333" y1="92466" x2="50000" y2="99315"/>
                        <a14:backgroundMark x1="41667" y1="96575" x2="48333" y2="99315"/>
                        <a14:backgroundMark x1="42500" y1="94521" x2="44167" y2="99315"/>
                        <a14:backgroundMark x1="51667" y1="98630" x2="54167" y2="95890"/>
                      </a14:backgroundRemoval>
                    </a14:imgEffect>
                  </a14:imgLayer>
                </a14:imgProps>
              </a:ext>
              <a:ext uri="{28A0092B-C50C-407E-A947-70E740481C1C}">
                <a14:useLocalDpi xmlns:a14="http://schemas.microsoft.com/office/drawing/2010/main" val="0"/>
              </a:ext>
            </a:extLst>
          </a:blip>
          <a:srcRect/>
          <a:stretch>
            <a:fillRect/>
          </a:stretch>
        </p:blipFill>
        <p:spPr bwMode="auto">
          <a:xfrm>
            <a:off x="1403921" y="251916"/>
            <a:ext cx="993653" cy="1208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654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94878053"/>
              </p:ext>
            </p:extLst>
          </p:nvPr>
        </p:nvGraphicFramePr>
        <p:xfrm>
          <a:off x="179785" y="683965"/>
          <a:ext cx="11449272" cy="1485304"/>
        </p:xfrm>
        <a:graphic>
          <a:graphicData uri="http://schemas.openxmlformats.org/drawingml/2006/table">
            <a:tbl>
              <a:tblPr>
                <a:tableStyleId>{5C22544A-7EE6-4342-B048-85BDC9FD1C3A}</a:tableStyleId>
              </a:tblPr>
              <a:tblGrid>
                <a:gridCol w="589906"/>
                <a:gridCol w="9337627"/>
                <a:gridCol w="724637"/>
                <a:gridCol w="797102"/>
              </a:tblGrid>
              <a:tr h="249173">
                <a:tc>
                  <a:txBody>
                    <a:bodyPr/>
                    <a:lstStyle/>
                    <a:p>
                      <a:pPr marL="0" indent="0" algn="ctr">
                        <a:lnSpc>
                          <a:spcPct val="115000"/>
                        </a:lnSpc>
                        <a:spcAft>
                          <a:spcPts val="0"/>
                        </a:spcAft>
                      </a:pPr>
                      <a:r>
                        <a:rPr lang="ru-RU" sz="1200" b="1" dirty="0" smtClean="0">
                          <a:solidFill>
                            <a:schemeClr val="tx1"/>
                          </a:solidFill>
                        </a:rPr>
                        <a:t>№</a:t>
                      </a:r>
                      <a:endParaRPr lang="ru-RU" sz="1200" b="1" dirty="0">
                        <a:solidFill>
                          <a:schemeClr val="tx1"/>
                        </a:solidFill>
                        <a:latin typeface="+mn-lt"/>
                        <a:ea typeface="Times New Roman"/>
                        <a:cs typeface="Times New Roman"/>
                      </a:endParaRPr>
                    </a:p>
                  </a:txBody>
                  <a:tcPr marL="36000" marR="36000" marT="0"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rPr>
                        <a:t>Показатель</a:t>
                      </a:r>
                      <a:endParaRPr lang="ru-RU" sz="1200" b="1" dirty="0" smtClean="0">
                        <a:solidFill>
                          <a:schemeClr val="tx1"/>
                        </a:solidFill>
                        <a:latin typeface="+mn-lt"/>
                        <a:ea typeface="Times New Roman"/>
                        <a:cs typeface="Times New Roman"/>
                      </a:endParaRPr>
                    </a:p>
                  </a:txBody>
                  <a:tcPr marL="36000" marR="36000" marT="0"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mn-ea"/>
                          <a:cs typeface="+mn-cs"/>
                        </a:rPr>
                        <a:t>2023</a:t>
                      </a:r>
                      <a:endParaRPr lang="ru-RU" sz="1200" b="1" dirty="0" smtClean="0">
                        <a:solidFill>
                          <a:schemeClr val="tx1"/>
                        </a:solidFill>
                        <a:latin typeface="+mn-lt"/>
                        <a:ea typeface="Times New Roman"/>
                        <a:cs typeface="Times New Roman"/>
                      </a:endParaRPr>
                    </a:p>
                  </a:txBody>
                  <a:tcPr marL="36000" marR="36000" marT="0"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Times New Roman"/>
                          <a:cs typeface="Times New Roman"/>
                        </a:rPr>
                        <a:t>2024</a:t>
                      </a:r>
                    </a:p>
                  </a:txBody>
                  <a:tcPr marL="36000" marR="36000" marT="0" marB="43432">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94143">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Численность</a:t>
                      </a:r>
                      <a:r>
                        <a:rPr lang="ru-RU" sz="1200" kern="1200" baseline="0" dirty="0" smtClean="0">
                          <a:solidFill>
                            <a:schemeClr val="tx1"/>
                          </a:solidFill>
                          <a:latin typeface="+mn-lt"/>
                          <a:ea typeface="Times New Roman"/>
                          <a:cs typeface="Times New Roman"/>
                        </a:rPr>
                        <a:t> трудоспособного населения</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dirty="0" smtClean="0">
                          <a:effectLst/>
                          <a:latin typeface="+mn-lt"/>
                          <a:ea typeface="Times New Roman"/>
                        </a:rPr>
                        <a:t>6382</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smtClean="0">
                          <a:solidFill>
                            <a:schemeClr val="tx1"/>
                          </a:solidFill>
                          <a:latin typeface="+mn-lt"/>
                          <a:ea typeface="Times New Roman"/>
                          <a:cs typeface="Times New Roman"/>
                        </a:rPr>
                        <a:t>6316</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194143">
                <a:tc>
                  <a:txBody>
                    <a:bodyPr/>
                    <a:lstStyle/>
                    <a:p>
                      <a:pPr marL="0" indent="0" algn="ctr" defTabSz="945215" rtl="0" eaLnBrk="1" fontAlgn="ctr" latinLnBrk="0" hangingPunct="1">
                        <a:lnSpc>
                          <a:spcPct val="115000"/>
                        </a:lnSpc>
                        <a:spcAft>
                          <a:spcPts val="1000"/>
                        </a:spcAft>
                      </a:pPr>
                      <a:r>
                        <a:rPr lang="ru-RU" sz="1200" kern="1200" dirty="0" smtClean="0"/>
                        <a:t>2. </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Общая численность безработных</a:t>
                      </a:r>
                      <a:endParaRPr lang="ru-RU" sz="1200" b="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61</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38</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4143">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rPr>
                        <a:t>3. </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Общее</a:t>
                      </a:r>
                      <a:r>
                        <a:rPr lang="ru-RU" sz="1200" b="0" kern="1200" baseline="0" dirty="0" smtClean="0">
                          <a:solidFill>
                            <a:schemeClr val="tx1"/>
                          </a:solidFill>
                          <a:latin typeface="+mn-lt"/>
                          <a:ea typeface="Times New Roman"/>
                          <a:cs typeface="Times New Roman"/>
                        </a:rPr>
                        <a:t> число  предлагаемых вакансий</a:t>
                      </a:r>
                      <a:endParaRPr lang="ru-RU" sz="1200" b="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384</a:t>
                      </a:r>
                      <a:endParaRPr lang="ru-RU" sz="1200" dirty="0"/>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ctr"/>
                      <a:r>
                        <a:rPr lang="ru-RU" sz="1200" dirty="0" smtClean="0"/>
                        <a:t>106</a:t>
                      </a:r>
                      <a:endParaRPr lang="ru-RU" sz="1200" dirty="0"/>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4143">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200" kern="1200" dirty="0" smtClean="0"/>
                        <a:t>4. </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Число незакрытых вакансий по информации  работодателей</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85</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106</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08784">
                <a:tc>
                  <a:txBody>
                    <a:bodyPr/>
                    <a:lstStyle/>
                    <a:p>
                      <a:pPr marL="0" indent="0" algn="ctr" defTabSz="945215" rtl="0" eaLnBrk="1" latinLnBrk="0" hangingPunct="1">
                        <a:lnSpc>
                          <a:spcPct val="115000"/>
                        </a:lnSpc>
                        <a:spcAft>
                          <a:spcPts val="1000"/>
                        </a:spcAft>
                      </a:pPr>
                      <a:r>
                        <a:rPr lang="ru-RU" sz="1200" kern="1200" dirty="0" smtClean="0"/>
                        <a:t>5. </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Оценка</a:t>
                      </a:r>
                      <a:r>
                        <a:rPr lang="ru-RU" sz="1200" kern="1200" baseline="0" dirty="0" smtClean="0">
                          <a:solidFill>
                            <a:schemeClr val="tx1"/>
                          </a:solidFill>
                          <a:latin typeface="+mn-lt"/>
                          <a:ea typeface="Times New Roman"/>
                          <a:cs typeface="Times New Roman"/>
                        </a:rPr>
                        <a:t> ч</a:t>
                      </a:r>
                      <a:r>
                        <a:rPr lang="ru-RU" sz="1200" kern="1200" dirty="0" smtClean="0">
                          <a:solidFill>
                            <a:schemeClr val="tx1"/>
                          </a:solidFill>
                          <a:latin typeface="+mn-lt"/>
                          <a:ea typeface="Times New Roman"/>
                          <a:cs typeface="Times New Roman"/>
                        </a:rPr>
                        <a:t>исленности</a:t>
                      </a:r>
                      <a:r>
                        <a:rPr lang="ru-RU" sz="1200" kern="1200" baseline="0" dirty="0" smtClean="0">
                          <a:solidFill>
                            <a:schemeClr val="tx1"/>
                          </a:solidFill>
                          <a:latin typeface="+mn-lt"/>
                          <a:ea typeface="Times New Roman"/>
                          <a:cs typeface="Times New Roman"/>
                        </a:rPr>
                        <a:t> «теневой» занятости</a:t>
                      </a:r>
                      <a:endParaRPr lang="ru-RU" sz="1200" kern="1200" dirty="0" smtClean="0">
                        <a:solidFill>
                          <a:schemeClr val="tx1"/>
                        </a:solidFill>
                        <a:latin typeface="+mn-lt"/>
                        <a:ea typeface="Times New Roman"/>
                        <a:cs typeface="Times New Roman"/>
                      </a:endParaRP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221</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215</a:t>
                      </a:r>
                    </a:p>
                  </a:txBody>
                  <a:tcPr marL="36000" marR="36000" marT="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sp>
        <p:nvSpPr>
          <p:cNvPr id="6"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5</a:t>
            </a:fld>
            <a:endParaRPr lang="ru-RU" sz="1100" dirty="0"/>
          </a:p>
        </p:txBody>
      </p:sp>
      <p:sp>
        <p:nvSpPr>
          <p:cNvPr id="8" name="Прямоугольник 7"/>
          <p:cNvSpPr/>
          <p:nvPr/>
        </p:nvSpPr>
        <p:spPr>
          <a:xfrm>
            <a:off x="0" y="0"/>
            <a:ext cx="11880850" cy="611957"/>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1.2. Анализ рынка труда и демографических процессов</a:t>
            </a:r>
            <a:endParaRPr lang="ru-RU" sz="2800" b="1" dirty="0">
              <a:solidFill>
                <a:schemeClr val="bg1"/>
              </a:solidFill>
              <a:ea typeface="Tahoma" panose="020B0604030504040204" pitchFamily="34" charset="0"/>
              <a:cs typeface="Tahoma" panose="020B0604030504040204" pitchFamily="34"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1677986100"/>
              </p:ext>
            </p:extLst>
          </p:nvPr>
        </p:nvGraphicFramePr>
        <p:xfrm>
          <a:off x="179785" y="3578229"/>
          <a:ext cx="11449271" cy="2944368"/>
        </p:xfrm>
        <a:graphic>
          <a:graphicData uri="http://schemas.openxmlformats.org/drawingml/2006/table">
            <a:tbl>
              <a:tblPr>
                <a:tableStyleId>{5C22544A-7EE6-4342-B048-85BDC9FD1C3A}</a:tableStyleId>
              </a:tblPr>
              <a:tblGrid>
                <a:gridCol w="593663"/>
                <a:gridCol w="9338544"/>
                <a:gridCol w="722412"/>
                <a:gridCol w="794652"/>
              </a:tblGrid>
              <a:tr h="197403">
                <a:tc>
                  <a:txBody>
                    <a:bodyPr/>
                    <a:lstStyle/>
                    <a:p>
                      <a:pPr marL="0" indent="0" algn="ctr">
                        <a:lnSpc>
                          <a:spcPct val="115000"/>
                        </a:lnSpc>
                        <a:spcAft>
                          <a:spcPts val="0"/>
                        </a:spcAft>
                      </a:pPr>
                      <a:r>
                        <a:rPr lang="ru-RU" sz="1200" b="1" dirty="0" smtClean="0">
                          <a:solidFill>
                            <a:schemeClr val="tx1"/>
                          </a:solidFill>
                        </a:rPr>
                        <a:t>№</a:t>
                      </a:r>
                      <a:endParaRPr lang="ru-RU" sz="1200" b="1" dirty="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rPr>
                        <a:t>Показатель</a:t>
                      </a:r>
                      <a:endParaRPr lang="ru-RU" sz="12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mn-ea"/>
                          <a:cs typeface="+mn-cs"/>
                        </a:rPr>
                        <a:t>2023</a:t>
                      </a:r>
                      <a:endParaRPr lang="ru-RU" sz="12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mn-ea"/>
                          <a:cs typeface="+mn-cs"/>
                        </a:rPr>
                        <a:t>2024</a:t>
                      </a:r>
                      <a:endParaRPr lang="ru-RU" sz="12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92184">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Перечень наиболее востребованных</a:t>
                      </a:r>
                      <a:r>
                        <a:rPr lang="ru-RU" sz="1200" kern="1200" baseline="0" dirty="0" smtClean="0">
                          <a:solidFill>
                            <a:schemeClr val="tx1"/>
                          </a:solidFill>
                          <a:latin typeface="+mn-lt"/>
                          <a:ea typeface="Times New Roman"/>
                          <a:cs typeface="Times New Roman"/>
                        </a:rPr>
                        <a:t> направлений подготовки</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ctr" defTabSz="945215" rtl="0" eaLnBrk="1" latinLnBrk="0" hangingPunct="1">
                        <a:lnSpc>
                          <a:spcPct val="115000"/>
                        </a:lnSpc>
                        <a:spcAft>
                          <a:spcPts val="1000"/>
                        </a:spcAft>
                      </a:pP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ctr" defTabSz="945215" rtl="0" eaLnBrk="1" latinLnBrk="0" hangingPunct="1">
                        <a:lnSpc>
                          <a:spcPct val="115000"/>
                        </a:lnSpc>
                        <a:spcAft>
                          <a:spcPts val="1000"/>
                        </a:spcAft>
                      </a:pP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92184">
                <a:tc>
                  <a:txBody>
                    <a:bodyPr/>
                    <a:lstStyle/>
                    <a:p>
                      <a:pPr marL="0" indent="0" algn="ctr" defTabSz="945215" rtl="0" eaLnBrk="1" fontAlgn="ctr" latinLnBrk="0" hangingPunct="1">
                        <a:lnSpc>
                          <a:spcPct val="115000"/>
                        </a:lnSpc>
                        <a:spcAft>
                          <a:spcPts val="1000"/>
                        </a:spcAft>
                      </a:pPr>
                      <a:r>
                        <a:rPr lang="ru-RU" sz="1200" kern="1200" dirty="0" smtClean="0"/>
                        <a:t>1.1</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Деятельность</a:t>
                      </a:r>
                      <a:r>
                        <a:rPr lang="ru-RU" sz="1200" b="0" kern="1200" baseline="0" dirty="0" smtClean="0">
                          <a:solidFill>
                            <a:schemeClr val="tx1"/>
                          </a:solidFill>
                          <a:latin typeface="+mn-lt"/>
                          <a:ea typeface="Times New Roman"/>
                          <a:cs typeface="Times New Roman"/>
                        </a:rPr>
                        <a:t> в области здравоохранения и социальных услуг </a:t>
                      </a:r>
                      <a:endParaRPr lang="ru-RU" sz="1200" b="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18</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29</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2184">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Сельское хозяйство (операторы машинного доения, рабочие по уходу за животными,  трактористы, зоотехники)</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9</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2184">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Общественное питание (кондитеры, пекари, повара)</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2184">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Иные рабочие профессии (в сфере деревообработки,</a:t>
                      </a:r>
                      <a:r>
                        <a:rPr lang="ru-RU" sz="1200" b="0" kern="1200" baseline="0" dirty="0" smtClean="0">
                          <a:solidFill>
                            <a:schemeClr val="tx1"/>
                          </a:solidFill>
                          <a:latin typeface="+mn-lt"/>
                          <a:ea typeface="Times New Roman"/>
                          <a:cs typeface="Times New Roman"/>
                        </a:rPr>
                        <a:t> водители, ЖКХ)</a:t>
                      </a:r>
                      <a:r>
                        <a:rPr lang="ru-RU" sz="1200" b="0" kern="1200" dirty="0" smtClean="0">
                          <a:solidFill>
                            <a:schemeClr val="tx1"/>
                          </a:solidFill>
                          <a:latin typeface="+mn-lt"/>
                          <a:ea typeface="Times New Roman"/>
                          <a:cs typeface="Times New Roman"/>
                        </a:rPr>
                        <a:t> </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8</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92184">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200" kern="1200" dirty="0" smtClean="0"/>
                        <a:t>2.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Перечень необходимых </a:t>
                      </a:r>
                      <a:r>
                        <a:rPr lang="ru-RU" sz="1200" kern="1200" baseline="0" dirty="0" smtClean="0">
                          <a:solidFill>
                            <a:schemeClr val="tx1"/>
                          </a:solidFill>
                          <a:latin typeface="+mn-lt"/>
                          <a:ea typeface="Times New Roman"/>
                          <a:cs typeface="Times New Roman"/>
                        </a:rPr>
                        <a:t>направлений подготовки</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ctr" defTabSz="945215" rtl="0" eaLnBrk="1" latinLnBrk="0" hangingPunct="1">
                        <a:lnSpc>
                          <a:spcPct val="115000"/>
                        </a:lnSpc>
                        <a:spcAft>
                          <a:spcPts val="1000"/>
                        </a:spcAft>
                      </a:pPr>
                      <a:r>
                        <a:rPr lang="ru-RU" sz="1200" b="1" kern="1200" dirty="0" smtClean="0">
                          <a:solidFill>
                            <a:schemeClr val="tx1"/>
                          </a:solidFill>
                          <a:latin typeface="+mn-lt"/>
                          <a:ea typeface="Times New Roman"/>
                          <a:cs typeface="Times New Roman"/>
                        </a:rPr>
                        <a:t>2023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indent="0" algn="ctr" defTabSz="945215" rtl="0" eaLnBrk="1" latinLnBrk="0" hangingPunct="1">
                        <a:lnSpc>
                          <a:spcPct val="115000"/>
                        </a:lnSpc>
                        <a:spcAft>
                          <a:spcPts val="1000"/>
                        </a:spcAft>
                      </a:pPr>
                      <a:r>
                        <a:rPr lang="ru-RU" sz="1200" b="1" kern="1200" dirty="0" smtClean="0">
                          <a:solidFill>
                            <a:schemeClr val="tx1"/>
                          </a:solidFill>
                          <a:latin typeface="+mn-lt"/>
                          <a:ea typeface="Times New Roman"/>
                          <a:cs typeface="Times New Roman"/>
                        </a:rPr>
                        <a:t>2024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180926">
                <a:tc>
                  <a:txBody>
                    <a:bodyPr/>
                    <a:lstStyle/>
                    <a:p>
                      <a:pPr marL="0" indent="0" algn="ctr" defTabSz="945215" rtl="0" eaLnBrk="1" latinLnBrk="0" hangingPunct="1">
                        <a:lnSpc>
                          <a:spcPct val="115000"/>
                        </a:lnSpc>
                        <a:spcAft>
                          <a:spcPts val="1000"/>
                        </a:spcAft>
                      </a:pPr>
                      <a:r>
                        <a:rPr lang="ru-RU" sz="1200" kern="1200" dirty="0" smtClean="0"/>
                        <a:t>2.1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Тракторист</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Рабочие профессии в сфере деревообработки (оператор установок</a:t>
                      </a:r>
                      <a:r>
                        <a:rPr lang="ru-RU" sz="1200" kern="1200" baseline="0" dirty="0" smtClean="0">
                          <a:solidFill>
                            <a:schemeClr val="tx1"/>
                          </a:solidFill>
                          <a:latin typeface="+mn-lt"/>
                          <a:ea typeface="Times New Roman"/>
                          <a:cs typeface="Times New Roman"/>
                        </a:rPr>
                        <a:t> и линий обработки пиломатериалов)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20</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Общественное питание (кондитеры, пекари, повара)</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marR="0" indent="0" algn="l" defTabSz="945215" rtl="0" eaLnBrk="1" fontAlgn="auto" latinLnBrk="0" hangingPunct="1">
                        <a:lnSpc>
                          <a:spcPct val="115000"/>
                        </a:lnSpc>
                        <a:spcBef>
                          <a:spcPts val="0"/>
                        </a:spcBef>
                        <a:spcAft>
                          <a:spcPts val="1000"/>
                        </a:spcAft>
                        <a:buClrTx/>
                        <a:buSzTx/>
                        <a:buFontTx/>
                        <a:buNone/>
                        <a:tabLst/>
                        <a:defRPr/>
                      </a:pPr>
                      <a:r>
                        <a:rPr lang="ru-RU" sz="1200" b="0" kern="1200" dirty="0" smtClean="0">
                          <a:solidFill>
                            <a:schemeClr val="tx1"/>
                          </a:solidFill>
                          <a:latin typeface="+mn-lt"/>
                          <a:ea typeface="Times New Roman"/>
                          <a:cs typeface="Times New Roman"/>
                        </a:rPr>
                        <a:t>Сельское хозяйство (зоотехники, агрономы, </a:t>
                      </a:r>
                      <a:r>
                        <a:rPr lang="ru-RU" sz="1200" b="0" kern="1200" dirty="0" err="1" smtClean="0">
                          <a:solidFill>
                            <a:schemeClr val="tx1"/>
                          </a:solidFill>
                          <a:latin typeface="+mn-lt"/>
                          <a:ea typeface="Times New Roman"/>
                          <a:cs typeface="Times New Roman"/>
                        </a:rPr>
                        <a:t>вет</a:t>
                      </a:r>
                      <a:r>
                        <a:rPr lang="ru-RU" sz="1200" b="0" kern="1200" dirty="0" smtClean="0">
                          <a:solidFill>
                            <a:schemeClr val="tx1"/>
                          </a:solidFill>
                          <a:latin typeface="+mn-lt"/>
                          <a:ea typeface="Times New Roman"/>
                          <a:cs typeface="Times New Roman"/>
                        </a:rPr>
                        <a:t>. врачи, механизаторы)</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Слесарь по ремонту автомобилей</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Педагоги</a:t>
                      </a:r>
                      <a:r>
                        <a:rPr lang="ru-RU" sz="1200" kern="1200" baseline="0" dirty="0" smtClean="0">
                          <a:solidFill>
                            <a:schemeClr val="tx1"/>
                          </a:solidFill>
                          <a:latin typeface="+mn-lt"/>
                          <a:ea typeface="Times New Roman"/>
                          <a:cs typeface="Times New Roman"/>
                        </a:rPr>
                        <a:t> (учителя)</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180926">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2.7</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Специалисты в области спорта (тренеры по хоккею,</a:t>
                      </a:r>
                      <a:r>
                        <a:rPr lang="ru-RU" sz="1200" kern="1200" baseline="0" dirty="0" smtClean="0">
                          <a:solidFill>
                            <a:schemeClr val="tx1"/>
                          </a:solidFill>
                          <a:latin typeface="+mn-lt"/>
                          <a:ea typeface="Times New Roman"/>
                          <a:cs typeface="Times New Roman"/>
                        </a:rPr>
                        <a:t> лыжному спорту, </a:t>
                      </a:r>
                      <a:r>
                        <a:rPr lang="ru-RU" sz="1200" kern="1200" baseline="0" dirty="0" err="1" smtClean="0">
                          <a:solidFill>
                            <a:schemeClr val="tx1"/>
                          </a:solidFill>
                          <a:latin typeface="+mn-lt"/>
                          <a:ea typeface="Times New Roman"/>
                          <a:cs typeface="Times New Roman"/>
                        </a:rPr>
                        <a:t>мото</a:t>
                      </a:r>
                      <a:r>
                        <a:rPr lang="ru-RU" sz="1200" kern="1200" baseline="0" dirty="0" smtClean="0">
                          <a:solidFill>
                            <a:schemeClr val="tx1"/>
                          </a:solidFill>
                          <a:latin typeface="+mn-lt"/>
                          <a:ea typeface="Times New Roman"/>
                          <a:cs typeface="Times New Roman"/>
                        </a:rPr>
                        <a:t> спорту, футболу</a:t>
                      </a:r>
                      <a:r>
                        <a:rPr lang="ru-RU" sz="1200" kern="1200" dirty="0" smtClean="0">
                          <a:solidFill>
                            <a:schemeClr val="tx1"/>
                          </a:solidFill>
                          <a:latin typeface="+mn-lt"/>
                          <a:ea typeface="Times New Roman"/>
                          <a:cs typeface="Times New Roman"/>
                        </a:rPr>
                        <a:t>)</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bl>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1134421415"/>
              </p:ext>
            </p:extLst>
          </p:nvPr>
        </p:nvGraphicFramePr>
        <p:xfrm>
          <a:off x="179785" y="2340149"/>
          <a:ext cx="11449272" cy="936105"/>
        </p:xfrm>
        <a:graphic>
          <a:graphicData uri="http://schemas.openxmlformats.org/drawingml/2006/table">
            <a:tbl>
              <a:tblPr>
                <a:tableStyleId>{5C22544A-7EE6-4342-B048-85BDC9FD1C3A}</a:tableStyleId>
              </a:tblPr>
              <a:tblGrid>
                <a:gridCol w="495406"/>
                <a:gridCol w="5193226"/>
                <a:gridCol w="1368152"/>
                <a:gridCol w="1819616"/>
                <a:gridCol w="1286436"/>
                <a:gridCol w="1286436"/>
              </a:tblGrid>
              <a:tr h="422249">
                <a:tc>
                  <a:txBody>
                    <a:bodyPr/>
                    <a:lstStyle/>
                    <a:p>
                      <a:pPr marL="0" indent="0" algn="ctr">
                        <a:lnSpc>
                          <a:spcPct val="115000"/>
                        </a:lnSpc>
                        <a:spcAft>
                          <a:spcPts val="0"/>
                        </a:spcAft>
                      </a:pPr>
                      <a:r>
                        <a:rPr lang="ru-RU" sz="1200" b="1" dirty="0" smtClean="0">
                          <a:solidFill>
                            <a:schemeClr val="tx1"/>
                          </a:solidFill>
                        </a:rPr>
                        <a:t>№</a:t>
                      </a:r>
                      <a:endParaRPr lang="ru-RU" sz="1200" b="1" dirty="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rPr>
                        <a:t>Показатель</a:t>
                      </a:r>
                      <a:endParaRPr lang="ru-RU" sz="1200" b="1"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Times New Roman"/>
                          <a:cs typeface="Times New Roman"/>
                        </a:rPr>
                        <a:t>Сельское хозяйство</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Times New Roman"/>
                          <a:cs typeface="Times New Roman"/>
                        </a:rPr>
                        <a:t>Деревообрабатывающее производство</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mn-ea"/>
                          <a:cs typeface="+mn-cs"/>
                        </a:rPr>
                        <a:t>Пищевая промышленность </a:t>
                      </a:r>
                      <a:endParaRPr lang="ru-RU" sz="1200" b="1"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200" b="1" dirty="0" smtClean="0">
                          <a:solidFill>
                            <a:schemeClr val="tx1"/>
                          </a:solidFill>
                          <a:latin typeface="+mn-lt"/>
                          <a:ea typeface="Times New Roman"/>
                          <a:cs typeface="Times New Roman"/>
                        </a:rPr>
                        <a:t>Торговля</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r>
              <a:tr h="256928">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Количество организаций</a:t>
                      </a:r>
                      <a:r>
                        <a:rPr lang="ru-RU" sz="1200" kern="1200" baseline="0" dirty="0" smtClean="0">
                          <a:solidFill>
                            <a:schemeClr val="tx1"/>
                          </a:solidFill>
                          <a:latin typeface="+mn-lt"/>
                          <a:ea typeface="Times New Roman"/>
                          <a:cs typeface="Times New Roman"/>
                        </a:rPr>
                        <a:t> по отраслям экономики</a:t>
                      </a:r>
                      <a:r>
                        <a:rPr lang="ru-RU" sz="1200" kern="1200" dirty="0" smtClean="0">
                          <a:solidFill>
                            <a:schemeClr val="tx1"/>
                          </a:solidFill>
                          <a:latin typeface="+mn-lt"/>
                          <a:ea typeface="Times New Roman"/>
                          <a:cs typeface="Times New Roman"/>
                        </a:rPr>
                        <a:t>,</a:t>
                      </a:r>
                      <a:r>
                        <a:rPr lang="ru-RU" sz="1200" kern="1200" baseline="0" dirty="0" smtClean="0">
                          <a:solidFill>
                            <a:schemeClr val="tx1"/>
                          </a:solidFill>
                          <a:latin typeface="+mn-lt"/>
                          <a:ea typeface="Times New Roman"/>
                          <a:cs typeface="Times New Roman"/>
                        </a:rPr>
                        <a:t> ед.</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10</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39</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3</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44</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256928">
                <a:tc>
                  <a:txBody>
                    <a:bodyPr/>
                    <a:lstStyle/>
                    <a:p>
                      <a:pPr marL="0" indent="0" algn="ctr" defTabSz="945215" rtl="0" eaLnBrk="1" fontAlgn="ctr" latinLnBrk="0" hangingPunct="1">
                        <a:lnSpc>
                          <a:spcPct val="115000"/>
                        </a:lnSpc>
                        <a:spcAft>
                          <a:spcPts val="1000"/>
                        </a:spcAft>
                      </a:pPr>
                      <a:r>
                        <a:rPr lang="ru-RU" sz="1200" kern="1200" dirty="0" smtClean="0">
                          <a:solidFill>
                            <a:schemeClr val="dk1"/>
                          </a:solidFill>
                          <a:latin typeface="+mn-lt"/>
                          <a:ea typeface="+mn-ea"/>
                          <a:cs typeface="+mn-cs"/>
                        </a:rPr>
                        <a:t>1.1</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marR="0" indent="0" algn="l" defTabSz="945215" rtl="0" eaLnBrk="1" fontAlgn="ctr" latinLnBrk="0" hangingPunct="1">
                        <a:lnSpc>
                          <a:spcPct val="115000"/>
                        </a:lnSpc>
                        <a:spcBef>
                          <a:spcPts val="0"/>
                        </a:spcBef>
                        <a:spcAft>
                          <a:spcPts val="1000"/>
                        </a:spcAft>
                        <a:buClrTx/>
                        <a:buSzTx/>
                        <a:buFontTx/>
                        <a:buNone/>
                        <a:tabLst/>
                        <a:defRPr/>
                      </a:pPr>
                      <a:r>
                        <a:rPr lang="ru-RU" sz="1200" kern="1200" dirty="0" smtClean="0">
                          <a:solidFill>
                            <a:schemeClr val="tx1"/>
                          </a:solidFill>
                          <a:latin typeface="+mn-lt"/>
                          <a:ea typeface="Times New Roman"/>
                          <a:cs typeface="Times New Roman"/>
                        </a:rPr>
                        <a:t>Числе работников по основным отраслям экономики,</a:t>
                      </a:r>
                      <a:r>
                        <a:rPr lang="ru-RU" sz="1200" kern="1200" baseline="0" dirty="0" smtClean="0">
                          <a:solidFill>
                            <a:schemeClr val="tx1"/>
                          </a:solidFill>
                          <a:latin typeface="+mn-lt"/>
                          <a:ea typeface="Times New Roman"/>
                          <a:cs typeface="Times New Roman"/>
                        </a:rPr>
                        <a:t> чел.</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142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686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29</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178</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37896456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3198785" y="1368136"/>
            <a:ext cx="984178" cy="273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8368" tIns="44184" rIns="88368" bIns="44184" rtlCol="0" anchor="ctr"/>
          <a:lstStyle/>
          <a:p>
            <a:pPr algn="ctr"/>
            <a:endParaRPr lang="ru-RU"/>
          </a:p>
        </p:txBody>
      </p:sp>
      <p:sp>
        <p:nvSpPr>
          <p:cNvPr id="13" name="Прямоугольник 12"/>
          <p:cNvSpPr/>
          <p:nvPr/>
        </p:nvSpPr>
        <p:spPr>
          <a:xfrm>
            <a:off x="323801" y="684092"/>
            <a:ext cx="5400000" cy="50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542925" algn="ctr" defTabSz="883676"/>
            <a:r>
              <a:rPr lang="ru-RU" sz="1400" b="1" dirty="0">
                <a:solidFill>
                  <a:schemeClr val="tx1"/>
                </a:solidFill>
                <a:ea typeface="Times New Roman" pitchFamily="18" charset="0"/>
                <a:cs typeface="Times New Roman" pitchFamily="18" charset="0"/>
              </a:rPr>
              <a:t>В 2</a:t>
            </a:r>
            <a:r>
              <a:rPr lang="en-US" sz="1400" b="1" dirty="0">
                <a:solidFill>
                  <a:schemeClr val="tx1"/>
                </a:solidFill>
                <a:ea typeface="Times New Roman" pitchFamily="18" charset="0"/>
                <a:cs typeface="Times New Roman" pitchFamily="18" charset="0"/>
              </a:rPr>
              <a:t>02</a:t>
            </a:r>
            <a:r>
              <a:rPr lang="ru-RU" sz="1400" b="1" dirty="0">
                <a:solidFill>
                  <a:schemeClr val="tx1"/>
                </a:solidFill>
                <a:ea typeface="Times New Roman" pitchFamily="18" charset="0"/>
                <a:cs typeface="Times New Roman" pitchFamily="18" charset="0"/>
              </a:rPr>
              <a:t>4 году через систему инцидент-менеджмент</a:t>
            </a:r>
            <a:r>
              <a:rPr lang="en-US" sz="1400" b="1" dirty="0">
                <a:solidFill>
                  <a:schemeClr val="tx1"/>
                </a:solidFill>
                <a:ea typeface="Times New Roman" pitchFamily="18" charset="0"/>
                <a:cs typeface="Times New Roman" pitchFamily="18" charset="0"/>
              </a:rPr>
              <a:t> </a:t>
            </a:r>
            <a:r>
              <a:rPr lang="ru-RU" sz="1400" b="1" dirty="0">
                <a:solidFill>
                  <a:schemeClr val="tx1"/>
                </a:solidFill>
                <a:ea typeface="Times New Roman" pitchFamily="18" charset="0"/>
                <a:cs typeface="Times New Roman" pitchFamily="18" charset="0"/>
              </a:rPr>
              <a:t>поступили обращения граждан в </a:t>
            </a:r>
            <a:r>
              <a:rPr lang="ru-RU" sz="1400" b="1" dirty="0" smtClean="0">
                <a:solidFill>
                  <a:schemeClr val="tx1"/>
                </a:solidFill>
                <a:ea typeface="Times New Roman" pitchFamily="18" charset="0"/>
                <a:cs typeface="Times New Roman" pitchFamily="18" charset="0"/>
              </a:rPr>
              <a:t>категориях</a:t>
            </a:r>
            <a:endParaRPr lang="ru-RU" sz="1400" b="1" dirty="0">
              <a:solidFill>
                <a:schemeClr val="tx1"/>
              </a:solidFill>
            </a:endParaRPr>
          </a:p>
        </p:txBody>
      </p:sp>
      <p:sp>
        <p:nvSpPr>
          <p:cNvPr id="18" name="Прямоугольник 17"/>
          <p:cNvSpPr/>
          <p:nvPr/>
        </p:nvSpPr>
        <p:spPr>
          <a:xfrm>
            <a:off x="6084441" y="684091"/>
            <a:ext cx="5400000" cy="50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542925" algn="ctr" defTabSz="883676"/>
            <a:r>
              <a:rPr lang="ru-RU" sz="1600" b="1" dirty="0">
                <a:solidFill>
                  <a:schemeClr val="tx1"/>
                </a:solidFill>
                <a:ea typeface="Times New Roman" pitchFamily="18" charset="0"/>
                <a:cs typeface="Times New Roman" pitchFamily="18" charset="0"/>
              </a:rPr>
              <a:t>ТОП проблем по </a:t>
            </a:r>
            <a:r>
              <a:rPr lang="ru-RU" sz="1600" b="1" dirty="0" smtClean="0">
                <a:solidFill>
                  <a:schemeClr val="tx1"/>
                </a:solidFill>
                <a:ea typeface="Times New Roman" pitchFamily="18" charset="0"/>
                <a:cs typeface="Times New Roman" pitchFamily="18" charset="0"/>
              </a:rPr>
              <a:t>отраслям  </a:t>
            </a:r>
            <a:endParaRPr lang="ru-RU" sz="1600" b="1" dirty="0">
              <a:solidFill>
                <a:schemeClr val="tx1"/>
              </a:solidFill>
            </a:endParaRPr>
          </a:p>
        </p:txBody>
      </p:sp>
      <p:pic>
        <p:nvPicPr>
          <p:cNvPr id="17" name="Picture 18" descr="https://thumbs.dreamstime.com/b/%D0%B8%D0%B7%D0%BE%D0%BB%D0%B8%D1%80%D0%BE%D0%B2%D0%B0%D0%BD%D0%BD%D1%8B%D0%B9-%D0%B2%D0%B5%D0%BA%D1%82%D0%BE%D1%80%D0%BD%D1%8B%D0%B9-%D0%B7%D0%BD%D0%B0%D1%87%D0%BE%D0%BA-%D1%81%D0%BF%D0%B8%D1%81%D0%BA%D0%B0-%D0%B7%D0%B0%D0%B4%D0%B0%D1%87-%D0%BA%D0%BE%D1%82%D0%BE%D1%80%D1%8B%D0%B9-%D0%BC%D0%BE%D0%B6%D0%BD%D0%BE-%D0%BB%D0%B5%D0%B3%D0%BA%D0%BE-217691665.jpg"/>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28250" y1="29625" x2="28250" y2="29625"/>
                        <a14:foregroundMark x1="29000" y1="36875" x2="29000" y2="36875"/>
                        <a14:foregroundMark x1="32125" y1="45500" x2="32125" y2="45500"/>
                        <a14:foregroundMark x1="32500" y1="53500" x2="32500" y2="53500"/>
                        <a14:foregroundMark x1="35500" y1="62000" x2="35500" y2="62000"/>
                        <a14:foregroundMark x1="51750" y1="66875" x2="51750" y2="66875"/>
                        <a14:foregroundMark x1="33125" y1="70000" x2="33125" y2="70000"/>
                        <a14:foregroundMark x1="84125" y1="51375" x2="84125" y2="51375"/>
                      </a14:backgroundRemoval>
                    </a14:imgEffect>
                  </a14:imgLayer>
                </a14:imgProps>
              </a:ext>
              <a:ext uri="{28A0092B-C50C-407E-A947-70E740481C1C}">
                <a14:useLocalDpi xmlns:a14="http://schemas.microsoft.com/office/drawing/2010/main" val="0"/>
              </a:ext>
            </a:extLst>
          </a:blip>
          <a:srcRect/>
          <a:stretch>
            <a:fillRect/>
          </a:stretch>
        </p:blipFill>
        <p:spPr bwMode="auto">
          <a:xfrm>
            <a:off x="7236569" y="611957"/>
            <a:ext cx="702984" cy="61564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https://thumbs.dreamstime.com/b/%D0%B8%D0%B7%D0%BE%D0%BB%D0%B8%D1%80%D0%BE%D0%B2%D0%B0%D0%BD%D0%BD%D1%8B%D0%B9-%D0%B2%D0%B5%D0%BA%D1%82%D0%BE%D1%80%D0%BD%D1%8B%D0%B9-%D0%B7%D0%BD%D0%B0%D1%87%D0%BE%D0%BA-%D1%81%D0%BF%D0%B8%D1%81%D0%BA%D0%B0-%D0%B7%D0%B0%D0%B4%D0%B0%D1%87-%D0%BA%D0%BE%D1%82%D0%BE%D1%80%D1%8B%D0%B9-%D0%BC%D0%BE%D0%B6%D0%BD%D0%BE-%D0%BB%D0%B5%D0%B3%D0%BA%D0%BE-217691665.jpg"/>
          <p:cNvPicPr>
            <a:picLocks noChangeAspect="1" noChangeArrowheads="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foregroundMark x1="28250" y1="29625" x2="28250" y2="29625"/>
                        <a14:foregroundMark x1="29000" y1="36875" x2="29000" y2="36875"/>
                        <a14:foregroundMark x1="32125" y1="45500" x2="32125" y2="45500"/>
                        <a14:foregroundMark x1="32500" y1="53500" x2="32500" y2="53500"/>
                        <a14:foregroundMark x1="35500" y1="62000" x2="35500" y2="62000"/>
                        <a14:foregroundMark x1="51750" y1="66875" x2="51750" y2="66875"/>
                        <a14:foregroundMark x1="33125" y1="70000" x2="33125" y2="70000"/>
                        <a14:foregroundMark x1="84125" y1="51375" x2="84125" y2="51375"/>
                      </a14:backgroundRemoval>
                    </a14:imgEffect>
                  </a14:imgLayer>
                </a14:imgProps>
              </a:ext>
              <a:ext uri="{28A0092B-C50C-407E-A947-70E740481C1C}">
                <a14:useLocalDpi xmlns:a14="http://schemas.microsoft.com/office/drawing/2010/main" val="0"/>
              </a:ext>
            </a:extLst>
          </a:blip>
          <a:srcRect/>
          <a:stretch>
            <a:fillRect/>
          </a:stretch>
        </p:blipFill>
        <p:spPr bwMode="auto">
          <a:xfrm>
            <a:off x="827857" y="683965"/>
            <a:ext cx="632686" cy="577639"/>
          </a:xfrm>
          <a:prstGeom prst="rect">
            <a:avLst/>
          </a:prstGeom>
          <a:noFill/>
          <a:extLst>
            <a:ext uri="{909E8E84-426E-40DD-AFC4-6F175D3DCCD1}">
              <a14:hiddenFill xmlns:a14="http://schemas.microsoft.com/office/drawing/2010/main">
                <a:solidFill>
                  <a:srgbClr val="FFFFFF"/>
                </a:solidFill>
              </a14:hiddenFill>
            </a:ext>
          </a:extLst>
        </p:spPr>
      </p:pic>
      <p:sp>
        <p:nvSpPr>
          <p:cNvPr id="24"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6</a:t>
            </a:fld>
            <a:endParaRPr lang="ru-RU" sz="1100" dirty="0"/>
          </a:p>
        </p:txBody>
      </p:sp>
      <p:sp>
        <p:nvSpPr>
          <p:cNvPr id="25" name="Прямоугольник 24"/>
          <p:cNvSpPr/>
          <p:nvPr/>
        </p:nvSpPr>
        <p:spPr>
          <a:xfrm>
            <a:off x="0" y="0"/>
            <a:ext cx="11880850" cy="611957"/>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1.3. ТОП проблем по данным </a:t>
            </a:r>
            <a:r>
              <a:rPr lang="ru-RU" sz="2800" b="1" dirty="0" err="1" smtClean="0">
                <a:solidFill>
                  <a:schemeClr val="bg1"/>
                </a:solidFill>
                <a:ea typeface="Tahoma" panose="020B0604030504040204" pitchFamily="34" charset="0"/>
                <a:cs typeface="Tahoma" panose="020B0604030504040204" pitchFamily="34" charset="0"/>
              </a:rPr>
              <a:t>индицент-менеждмента</a:t>
            </a:r>
            <a:r>
              <a:rPr lang="ru-RU" sz="2800" b="1" dirty="0" smtClean="0">
                <a:solidFill>
                  <a:schemeClr val="bg1"/>
                </a:solidFill>
                <a:ea typeface="Tahoma" panose="020B0604030504040204" pitchFamily="34" charset="0"/>
                <a:cs typeface="Tahoma" panose="020B0604030504040204" pitchFamily="34" charset="0"/>
              </a:rPr>
              <a:t> ЦУР</a:t>
            </a:r>
            <a:endParaRPr lang="ru-RU" sz="2800" b="1" dirty="0">
              <a:solidFill>
                <a:schemeClr val="bg1"/>
              </a:solidFill>
              <a:ea typeface="Tahoma" panose="020B0604030504040204" pitchFamily="34" charset="0"/>
              <a:cs typeface="Tahoma" panose="020B0604030504040204" pitchFamily="34" charset="0"/>
            </a:endParaRPr>
          </a:p>
        </p:txBody>
      </p:sp>
      <p:pic>
        <p:nvPicPr>
          <p:cNvPr id="1028" name="Picture 4" descr="https://sun9-5.userapi.com/impg/7UbvkBNnFm1tcmZA8LzxzLvzvE14eaSoF5ZYBQ/S21MXDI1qrw.jpg?size=750x1000&amp;quality=95&amp;sign=484419ea44d278bca7fbc39afe227574&amp;type=albu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8846" b="4004"/>
          <a:stretch/>
        </p:blipFill>
        <p:spPr bwMode="auto">
          <a:xfrm>
            <a:off x="2556049" y="4794117"/>
            <a:ext cx="2061616" cy="14956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Диаграмма 18"/>
          <p:cNvGraphicFramePr>
            <a:graphicFrameLocks/>
          </p:cNvGraphicFramePr>
          <p:nvPr>
            <p:extLst>
              <p:ext uri="{D42A27DB-BD31-4B8C-83A1-F6EECF244321}">
                <p14:modId xmlns:p14="http://schemas.microsoft.com/office/powerpoint/2010/main" val="2418683692"/>
              </p:ext>
            </p:extLst>
          </p:nvPr>
        </p:nvGraphicFramePr>
        <p:xfrm>
          <a:off x="119808" y="1368136"/>
          <a:ext cx="4572000" cy="27432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9" name="Диаграмма 28"/>
          <p:cNvGraphicFramePr>
            <a:graphicFrameLocks/>
          </p:cNvGraphicFramePr>
          <p:nvPr>
            <p:extLst>
              <p:ext uri="{D42A27DB-BD31-4B8C-83A1-F6EECF244321}">
                <p14:modId xmlns:p14="http://schemas.microsoft.com/office/powerpoint/2010/main" val="2562213851"/>
              </p:ext>
            </p:extLst>
          </p:nvPr>
        </p:nvGraphicFramePr>
        <p:xfrm>
          <a:off x="5230062" y="1261604"/>
          <a:ext cx="5478195" cy="143858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1" name="Диаграмма 30"/>
          <p:cNvGraphicFramePr>
            <a:graphicFrameLocks/>
          </p:cNvGraphicFramePr>
          <p:nvPr>
            <p:extLst>
              <p:ext uri="{D42A27DB-BD31-4B8C-83A1-F6EECF244321}">
                <p14:modId xmlns:p14="http://schemas.microsoft.com/office/powerpoint/2010/main" val="2371720800"/>
              </p:ext>
            </p:extLst>
          </p:nvPr>
        </p:nvGraphicFramePr>
        <p:xfrm>
          <a:off x="2844081" y="2844205"/>
          <a:ext cx="4572000" cy="18002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3" name="Диаграмма 32"/>
          <p:cNvGraphicFramePr>
            <a:graphicFrameLocks/>
          </p:cNvGraphicFramePr>
          <p:nvPr>
            <p:extLst>
              <p:ext uri="{D42A27DB-BD31-4B8C-83A1-F6EECF244321}">
                <p14:modId xmlns:p14="http://schemas.microsoft.com/office/powerpoint/2010/main" val="1086076824"/>
              </p:ext>
            </p:extLst>
          </p:nvPr>
        </p:nvGraphicFramePr>
        <p:xfrm>
          <a:off x="7380585" y="2700189"/>
          <a:ext cx="4572000" cy="1512168"/>
        </p:xfrm>
        <a:graphic>
          <a:graphicData uri="http://schemas.openxmlformats.org/drawingml/2006/chart">
            <c:chart xmlns:c="http://schemas.openxmlformats.org/drawingml/2006/chart" xmlns:r="http://schemas.openxmlformats.org/officeDocument/2006/relationships" r:id="rId10"/>
          </a:graphicData>
        </a:graphic>
      </p:graphicFrame>
      <p:pic>
        <p:nvPicPr>
          <p:cNvPr id="2" name="Picture 2" descr="https://sun9-42.userapi.com/impg/F3UCVHN3yoWtTq1N7TogurVc__nIFbB6ydlcYg/RzHhoU51qsA.jpg?size=2560x1920&amp;quality=95&amp;sign=b84d70beb2481dfd32fb8036282b5c67&amp;type=album"/>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2487"/>
          <a:stretch/>
        </p:blipFill>
        <p:spPr bwMode="auto">
          <a:xfrm>
            <a:off x="4779385" y="4795055"/>
            <a:ext cx="2322079" cy="152409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sun9-61.userapi.com/impg/7GSQm6f8bOABwX02NaijN_7L9nX0yVk-rX9xsA/IqFX48wGht4.jpg?size=1620x2160&amp;quality=95&amp;sign=af911c1feb80b2ca8f3037b2724ae8f2&amp;type=album"/>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b="44485"/>
          <a:stretch/>
        </p:blipFill>
        <p:spPr bwMode="auto">
          <a:xfrm>
            <a:off x="9656155" y="4795055"/>
            <a:ext cx="2059023" cy="15240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sun9-24.userapi.com/impg/vfmRAiSg-eg4qcltbIxQT9ZFHjQXdyK0oo34Wg/vV0UDRhRBQw.jpg?size=810x1080&amp;quality=95&amp;sign=75032860ccfe210c092a9f73f7dbc06e&amp;type=album"/>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b="49032"/>
          <a:stretch/>
        </p:blipFill>
        <p:spPr bwMode="auto">
          <a:xfrm>
            <a:off x="291974" y="4795055"/>
            <a:ext cx="2138153" cy="1453038"/>
          </a:xfrm>
          <a:prstGeom prst="rect">
            <a:avLst/>
          </a:prstGeom>
          <a:noFill/>
          <a:extLst>
            <a:ext uri="{909E8E84-426E-40DD-AFC4-6F175D3DCCD1}">
              <a14:hiddenFill xmlns:a14="http://schemas.microsoft.com/office/drawing/2010/main">
                <a:solidFill>
                  <a:srgbClr val="FFFFFF"/>
                </a:solidFill>
              </a14:hiddenFill>
            </a:ext>
          </a:extLst>
        </p:spPr>
      </p:pic>
      <p:pic>
        <p:nvPicPr>
          <p:cNvPr id="21" name="Рисунок 2"/>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36569" y="4795055"/>
            <a:ext cx="2274962" cy="1517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79426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108579288"/>
              </p:ext>
            </p:extLst>
          </p:nvPr>
        </p:nvGraphicFramePr>
        <p:xfrm>
          <a:off x="251793" y="755974"/>
          <a:ext cx="11305257" cy="5503097"/>
        </p:xfrm>
        <a:graphic>
          <a:graphicData uri="http://schemas.openxmlformats.org/drawingml/2006/table">
            <a:tbl>
              <a:tblPr>
                <a:tableStyleId>{5C22544A-7EE6-4342-B048-85BDC9FD1C3A}</a:tableStyleId>
              </a:tblPr>
              <a:tblGrid>
                <a:gridCol w="350551"/>
                <a:gridCol w="2145414"/>
                <a:gridCol w="1541626"/>
                <a:gridCol w="1468215"/>
                <a:gridCol w="1321393"/>
                <a:gridCol w="1541626"/>
                <a:gridCol w="1394804"/>
                <a:gridCol w="1541628"/>
              </a:tblGrid>
              <a:tr h="135528">
                <a:tc>
                  <a:txBody>
                    <a:bodyPr/>
                    <a:lstStyle/>
                    <a:p>
                      <a:pPr marL="0" indent="0" algn="ctr">
                        <a:lnSpc>
                          <a:spcPct val="115000"/>
                        </a:lnSpc>
                        <a:spcAft>
                          <a:spcPts val="0"/>
                        </a:spcAft>
                      </a:pPr>
                      <a:r>
                        <a:rPr lang="ru-RU" sz="1600" b="1" dirty="0" smtClean="0">
                          <a:solidFill>
                            <a:schemeClr val="tx1"/>
                          </a:solidFill>
                        </a:rPr>
                        <a:t>№</a:t>
                      </a:r>
                      <a:endParaRPr lang="ru-RU" sz="1600" b="1" dirty="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marL="0" marR="0" indent="0" algn="ctr" defTabSz="945215" rtl="0" eaLnBrk="1" fontAlgn="auto" latinLnBrk="0" hangingPunct="1">
                        <a:lnSpc>
                          <a:spcPct val="115000"/>
                        </a:lnSpc>
                        <a:spcBef>
                          <a:spcPts val="0"/>
                        </a:spcBef>
                        <a:spcAft>
                          <a:spcPts val="0"/>
                        </a:spcAft>
                        <a:buClrTx/>
                        <a:buSzTx/>
                        <a:buFontTx/>
                        <a:buNone/>
                        <a:tabLst/>
                        <a:defRPr/>
                      </a:pPr>
                      <a:r>
                        <a:rPr lang="ru-RU" sz="1600" b="1" dirty="0" smtClean="0">
                          <a:solidFill>
                            <a:schemeClr val="tx1"/>
                          </a:solidFill>
                        </a:rPr>
                        <a:t>Характеристика</a:t>
                      </a:r>
                      <a:endParaRPr lang="ru-RU" sz="16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gridSpan="2">
                  <a:txBody>
                    <a:bodyPr/>
                    <a:lstStyle/>
                    <a:p>
                      <a:pPr marL="0" indent="0" algn="ctr">
                        <a:lnSpc>
                          <a:spcPct val="115000"/>
                        </a:lnSpc>
                        <a:spcAft>
                          <a:spcPts val="0"/>
                        </a:spcAft>
                      </a:pPr>
                      <a:r>
                        <a:rPr lang="ru-RU" sz="1600" b="1" dirty="0" smtClean="0">
                          <a:solidFill>
                            <a:schemeClr val="tx1"/>
                          </a:solidFill>
                        </a:rPr>
                        <a:t>2024 год</a:t>
                      </a:r>
                      <a:endParaRPr lang="ru-RU" sz="1600" b="1" dirty="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gridSpan="2">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600" b="1" dirty="0" smtClean="0">
                          <a:solidFill>
                            <a:schemeClr val="tx1"/>
                          </a:solidFill>
                        </a:rPr>
                        <a:t>2025 год</a:t>
                      </a:r>
                      <a:endParaRPr lang="ru-RU" sz="16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c gridSpan="2">
                  <a:txBody>
                    <a:bodyPr/>
                    <a:lstStyle/>
                    <a:p>
                      <a:pPr marL="0" marR="0" indent="0" algn="ctr" defTabSz="1284989" rtl="0" eaLnBrk="1" fontAlgn="auto" latinLnBrk="0" hangingPunct="1">
                        <a:lnSpc>
                          <a:spcPct val="115000"/>
                        </a:lnSpc>
                        <a:spcBef>
                          <a:spcPts val="0"/>
                        </a:spcBef>
                        <a:spcAft>
                          <a:spcPts val="0"/>
                        </a:spcAft>
                        <a:buClrTx/>
                        <a:buSzTx/>
                        <a:buFontTx/>
                        <a:buNone/>
                        <a:tabLst/>
                        <a:defRPr/>
                      </a:pPr>
                      <a:r>
                        <a:rPr lang="ru-RU" sz="1600" b="1" dirty="0" smtClean="0">
                          <a:solidFill>
                            <a:schemeClr val="tx1"/>
                          </a:solidFill>
                        </a:rPr>
                        <a:t>2026 год</a:t>
                      </a:r>
                      <a:endParaRPr lang="ru-RU" sz="1600" b="1" dirty="0" smtClean="0">
                        <a:solidFill>
                          <a:schemeClr val="tx1"/>
                        </a:solidFill>
                        <a:latin typeface="+mn-lt"/>
                        <a:ea typeface="Times New Roman"/>
                        <a:cs typeface="Times New Roman"/>
                      </a:endParaRPr>
                    </a:p>
                  </a:txBody>
                  <a:tcPr marL="36000" marR="3600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a:txBody>
                    <a:bodyPr/>
                    <a:lstStyle/>
                    <a:p>
                      <a:endParaRPr lang="ru-RU"/>
                    </a:p>
                  </a:txBody>
                  <a:tcPr/>
                </a:tc>
              </a:tr>
              <a:tr h="288000">
                <a:tc>
                  <a:txBody>
                    <a:bodyPr/>
                    <a:lstStyle/>
                    <a:p>
                      <a:pPr marL="0" indent="0" algn="ctr" defTabSz="945215" rtl="0" eaLnBrk="1" fontAlgn="ctr" latinLnBrk="0" hangingPunct="1">
                        <a:lnSpc>
                          <a:spcPct val="115000"/>
                        </a:lnSpc>
                        <a:spcAft>
                          <a:spcPts val="1000"/>
                        </a:spcAft>
                      </a:pPr>
                      <a:r>
                        <a:rPr lang="ru-RU" sz="1200" kern="1200" dirty="0" smtClean="0"/>
                        <a:t>1.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Объем доходов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1367043,5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dirty="0"/>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778266,3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727180,7</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r>
              <a:tr h="288000">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1.1</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Налоговые</a:t>
                      </a:r>
                      <a:r>
                        <a:rPr lang="ru-RU" sz="1200" kern="1200" baseline="0" dirty="0" smtClean="0">
                          <a:solidFill>
                            <a:schemeClr val="tx1"/>
                          </a:solidFill>
                          <a:latin typeface="+mn-lt"/>
                          <a:ea typeface="Times New Roman"/>
                          <a:cs typeface="Times New Roman"/>
                        </a:rPr>
                        <a:t> доходы</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194507,0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206831,0</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219322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r>
              <a:tr h="288000">
                <a:tc>
                  <a:txBody>
                    <a:bodyPr/>
                    <a:lstStyle/>
                    <a:p>
                      <a:pPr marL="0" indent="0" algn="ctr"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1.2</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fontAlgn="ctr" latinLnBrk="0" hangingPunct="1">
                        <a:lnSpc>
                          <a:spcPct val="115000"/>
                        </a:lnSpc>
                        <a:spcAft>
                          <a:spcPts val="1000"/>
                        </a:spcAft>
                      </a:pPr>
                      <a:r>
                        <a:rPr lang="ru-RU" sz="1200" kern="1200" dirty="0" smtClean="0">
                          <a:solidFill>
                            <a:schemeClr val="tx1"/>
                          </a:solidFill>
                          <a:latin typeface="+mn-lt"/>
                          <a:ea typeface="Times New Roman"/>
                          <a:cs typeface="Times New Roman"/>
                        </a:rPr>
                        <a:t>Неналоговые доходы</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5344,0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dirty="0"/>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5351,0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5360,0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r>
              <a:tr h="288000">
                <a:tc>
                  <a:txBody>
                    <a:bodyPr/>
                    <a:lstStyle/>
                    <a:p>
                      <a:pPr marL="0" marR="0" indent="0" algn="ctr" defTabSz="945215" rtl="0" eaLnBrk="1" fontAlgn="auto" latinLnBrk="0" hangingPunct="1">
                        <a:lnSpc>
                          <a:spcPct val="115000"/>
                        </a:lnSpc>
                        <a:spcBef>
                          <a:spcPts val="0"/>
                        </a:spcBef>
                        <a:spcAft>
                          <a:spcPts val="1000"/>
                        </a:spcAft>
                        <a:buClrTx/>
                        <a:buSzTx/>
                        <a:buFontTx/>
                        <a:buNone/>
                        <a:tabLst/>
                        <a:defRPr/>
                      </a:pPr>
                      <a:r>
                        <a:rPr lang="ru-RU" sz="1200" kern="1200" dirty="0" smtClean="0"/>
                        <a:t>2.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Объем расходов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1391499,5</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778266,3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727180,7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r>
              <a:tr h="288000">
                <a:tc>
                  <a:txBody>
                    <a:bodyPr/>
                    <a:lstStyle/>
                    <a:p>
                      <a:pPr marL="0" indent="0" algn="ctr" defTabSz="945215" rtl="0" eaLnBrk="1" latinLnBrk="0" hangingPunct="1">
                        <a:lnSpc>
                          <a:spcPct val="115000"/>
                        </a:lnSpc>
                        <a:spcAft>
                          <a:spcPts val="1000"/>
                        </a:spcAft>
                      </a:pPr>
                      <a:r>
                        <a:rPr lang="ru-RU" sz="1200" kern="1200" dirty="0" smtClean="0"/>
                        <a:t>3. </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Дефицит бюджета</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24456,0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r>
              <a:tr h="417689">
                <a:tc rowSpan="3">
                  <a:txBody>
                    <a:bodyPr/>
                    <a:lstStyle/>
                    <a:p>
                      <a:pPr marL="0" indent="0" algn="ctr" defTabSz="945215" rtl="0" eaLnBrk="1" latinLnBrk="0" hangingPunct="1">
                        <a:lnSpc>
                          <a:spcPct val="115000"/>
                        </a:lnSpc>
                        <a:spcAft>
                          <a:spcPts val="1000"/>
                        </a:spcAft>
                      </a:pPr>
                      <a:r>
                        <a:rPr lang="ru-RU" sz="1200" kern="1200" dirty="0" smtClean="0"/>
                        <a:t>4.</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rowSpan="3">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Источники</a:t>
                      </a:r>
                      <a:r>
                        <a:rPr lang="ru-RU" sz="1200" kern="1200" baseline="0" dirty="0" smtClean="0">
                          <a:solidFill>
                            <a:schemeClr val="tx1"/>
                          </a:solidFill>
                          <a:latin typeface="+mn-lt"/>
                          <a:ea typeface="Times New Roman"/>
                          <a:cs typeface="Times New Roman"/>
                        </a:rPr>
                        <a:t> внутреннего финансирования дефицита бюджета</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Бюджетные кредиты из других бюджетов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-4 700,0</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Бюджетные кредиты из других бюджетов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Бюджетные кредиты из других бюджетов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417689">
                <a:tc vMerge="1">
                  <a:txBody>
                    <a:bodyPr/>
                    <a:lstStyle/>
                    <a:p>
                      <a:endParaRPr lang="ru-RU"/>
                    </a:p>
                  </a:txBody>
                  <a:tcPr/>
                </a:tc>
                <a:tc vMerge="1">
                  <a:txBody>
                    <a:bodyPr/>
                    <a:lstStyle/>
                    <a:p>
                      <a:endParaRPr lang="ru-RU"/>
                    </a:p>
                  </a:txBody>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Изменение остатков средств на счетах по учету средств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29156,0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Изменение остатков средств на счетах по учету средств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Изменение остатков средств на счетах по учету средств</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417689">
                <a:tc vMerge="1">
                  <a:txBody>
                    <a:bodyPr/>
                    <a:lstStyle/>
                    <a:p>
                      <a:endParaRPr lang="ru-RU"/>
                    </a:p>
                  </a:txBody>
                  <a:tcPr/>
                </a:tc>
                <a:tc vMerge="1">
                  <a:txBody>
                    <a:bodyPr/>
                    <a:lstStyle/>
                    <a:p>
                      <a:endParaRPr lang="ru-RU"/>
                    </a:p>
                  </a:txBody>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Иные источники</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Иные источники</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Иные источники</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0,0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r>
              <a:tr h="417689">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Доля доходов бюджета муниципалитета в</a:t>
                      </a:r>
                      <a:r>
                        <a:rPr lang="ru-RU" sz="1200" kern="1200" baseline="0" dirty="0" smtClean="0">
                          <a:solidFill>
                            <a:schemeClr val="tx1"/>
                          </a:solidFill>
                          <a:latin typeface="+mn-lt"/>
                          <a:ea typeface="Times New Roman"/>
                          <a:cs typeface="Times New Roman"/>
                        </a:rPr>
                        <a:t> доходах консолидированного бюджета</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1367043,5</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778266,3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727180,7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417689">
                <a:tc>
                  <a:txBody>
                    <a:bodyPr/>
                    <a:lstStyle/>
                    <a:p>
                      <a:pPr marL="0" indent="0" algn="ctr"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6.</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Планируемый средства</a:t>
                      </a:r>
                      <a:r>
                        <a:rPr lang="ru-RU" sz="1200" kern="1200" baseline="0" dirty="0" smtClean="0">
                          <a:solidFill>
                            <a:schemeClr val="tx1"/>
                          </a:solidFill>
                          <a:latin typeface="+mn-lt"/>
                          <a:ea typeface="Times New Roman"/>
                          <a:cs typeface="Times New Roman"/>
                        </a:rPr>
                        <a:t> бюджета муниципалитета на развитие территорий округа</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528179,1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73769,8 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2">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2260,5</a:t>
                      </a:r>
                      <a:r>
                        <a:rPr lang="ru-RU" sz="1200" kern="1200" baseline="0" dirty="0" smtClean="0">
                          <a:solidFill>
                            <a:schemeClr val="tx1"/>
                          </a:solidFill>
                          <a:latin typeface="+mn-lt"/>
                          <a:ea typeface="Times New Roman"/>
                          <a:cs typeface="Times New Roman"/>
                        </a:rPr>
                        <a:t> </a:t>
                      </a:r>
                      <a:r>
                        <a:rPr lang="ru-RU" sz="1200" kern="1200" dirty="0" smtClean="0">
                          <a:solidFill>
                            <a:schemeClr val="tx1"/>
                          </a:solidFill>
                          <a:latin typeface="+mn-lt"/>
                          <a:ea typeface="Times New Roman"/>
                          <a:cs typeface="Times New Roman"/>
                        </a:rPr>
                        <a:t>тыс. руб.</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dirty="0"/>
                    </a:p>
                  </a:txBody>
                  <a:tcP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r>
              <a:tr h="408755">
                <a:tc>
                  <a:txBody>
                    <a:bodyPr/>
                    <a:lstStyle/>
                    <a:p>
                      <a:pPr marL="0" indent="0" algn="ctr" defTabSz="945215" rtl="0" eaLnBrk="1" latinLnBrk="0" hangingPunct="1">
                        <a:lnSpc>
                          <a:spcPct val="115000"/>
                        </a:lnSpc>
                        <a:spcAft>
                          <a:spcPts val="1000"/>
                        </a:spcAft>
                      </a:pPr>
                      <a:r>
                        <a:rPr lang="ru-RU" sz="1200" kern="1200" dirty="0" smtClean="0"/>
                        <a:t>7.</a:t>
                      </a: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Место в рейтинге качества управления муниципальными финансами за 2022 год</a:t>
                      </a: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tc gridSpan="6">
                  <a:txBody>
                    <a:bodyPr/>
                    <a:lstStyle/>
                    <a:p>
                      <a:pPr marL="0" indent="0" algn="l" defTabSz="945215" rtl="0" eaLnBrk="1" latinLnBrk="0" hangingPunct="1">
                        <a:lnSpc>
                          <a:spcPct val="115000"/>
                        </a:lnSpc>
                        <a:spcAft>
                          <a:spcPts val="1000"/>
                        </a:spcAft>
                      </a:pPr>
                      <a:r>
                        <a:rPr lang="ru-RU" sz="1200" kern="1200" dirty="0" smtClean="0">
                          <a:solidFill>
                            <a:schemeClr val="tx1"/>
                          </a:solidFill>
                          <a:latin typeface="+mn-lt"/>
                          <a:ea typeface="Times New Roman"/>
                          <a:cs typeface="Times New Roman"/>
                        </a:rPr>
                        <a:t>62 балла  (1 ступень)</a:t>
                      </a:r>
                    </a:p>
                    <a:p>
                      <a:pPr marL="0" indent="0" algn="l" defTabSz="945215" rtl="0" eaLnBrk="1" latinLnBrk="0" hangingPunct="1">
                        <a:lnSpc>
                          <a:spcPct val="115000"/>
                        </a:lnSpc>
                        <a:spcAft>
                          <a:spcPts val="1000"/>
                        </a:spcAft>
                      </a:pPr>
                      <a:endParaRPr lang="ru-RU" sz="1200" kern="1200" dirty="0" smtClean="0">
                        <a:solidFill>
                          <a:schemeClr val="tx1"/>
                        </a:solidFill>
                        <a:latin typeface="+mn-lt"/>
                        <a:ea typeface="Times New Roman"/>
                        <a:cs typeface="Times New Roman"/>
                      </a:endParaRPr>
                    </a:p>
                  </a:txBody>
                  <a:tcPr marL="36000" marR="36000" marT="0" marB="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hMerge="1">
                  <a:txBody>
                    <a:bodyPr/>
                    <a:lstStyle/>
                    <a:p>
                      <a:endParaRPr lang="ru-RU"/>
                    </a:p>
                  </a:txBody>
                  <a:tcPr/>
                </a:tc>
                <a:tc hMerge="1">
                  <a:txBody>
                    <a:bodyPr/>
                    <a:lstStyle/>
                    <a:p>
                      <a:pPr marL="0" indent="0" algn="l" defTabSz="945215" rtl="0" eaLnBrk="1" latinLnBrk="0" hangingPunct="1">
                        <a:lnSpc>
                          <a:spcPct val="115000"/>
                        </a:lnSpc>
                        <a:spcAft>
                          <a:spcPts val="1000"/>
                        </a:spcAft>
                      </a:pPr>
                      <a:endParaRPr lang="ru-RU" sz="1200" kern="1200" dirty="0" smtClean="0">
                        <a:solidFill>
                          <a:schemeClr val="tx1"/>
                        </a:solidFill>
                        <a:latin typeface="+mn-lt"/>
                        <a:ea typeface="Times New Roman"/>
                        <a:cs typeface="Times New Roman"/>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ru-RU"/>
                    </a:p>
                  </a:txBody>
                  <a:tcPr/>
                </a:tc>
                <a:tc hMerge="1">
                  <a:txBody>
                    <a:bodyPr/>
                    <a:lstStyle/>
                    <a:p>
                      <a:pPr marL="0" indent="0" algn="l" defTabSz="945215" rtl="0" eaLnBrk="1" latinLnBrk="0" hangingPunct="1">
                        <a:lnSpc>
                          <a:spcPct val="115000"/>
                        </a:lnSpc>
                        <a:spcAft>
                          <a:spcPts val="1000"/>
                        </a:spcAft>
                      </a:pPr>
                      <a:endParaRPr lang="ru-RU" sz="1200" kern="1200" dirty="0" smtClean="0">
                        <a:solidFill>
                          <a:schemeClr val="tx1"/>
                        </a:solidFill>
                        <a:latin typeface="+mn-lt"/>
                        <a:ea typeface="Times New Roman"/>
                        <a:cs typeface="Times New Roman"/>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ru-RU"/>
                    </a:p>
                  </a:txBody>
                  <a:tcPr/>
                </a:tc>
              </a:tr>
            </a:tbl>
          </a:graphicData>
        </a:graphic>
      </p:graphicFrame>
      <p:sp>
        <p:nvSpPr>
          <p:cNvPr id="6"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7</a:t>
            </a:fld>
            <a:endParaRPr lang="ru-RU" sz="1100" dirty="0"/>
          </a:p>
        </p:txBody>
      </p:sp>
      <p:sp>
        <p:nvSpPr>
          <p:cNvPr id="8" name="Прямоугольник 7"/>
          <p:cNvSpPr/>
          <p:nvPr/>
        </p:nvSpPr>
        <p:spPr>
          <a:xfrm>
            <a:off x="0" y="0"/>
            <a:ext cx="11880850" cy="611957"/>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1.4. Анализ бюджета муниципального образования</a:t>
            </a:r>
            <a:endParaRPr lang="ru-RU" sz="2800" b="1" dirty="0">
              <a:solidFill>
                <a:schemeClr val="bg1"/>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27942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8</a:t>
            </a:fld>
            <a:endParaRPr lang="ru-RU" sz="1100" dirty="0"/>
          </a:p>
        </p:txBody>
      </p:sp>
      <p:cxnSp>
        <p:nvCxnSpPr>
          <p:cNvPr id="70" name="Прямая соединительная линия 69">
            <a:extLst>
              <a:ext uri="{FF2B5EF4-FFF2-40B4-BE49-F238E27FC236}">
                <a16:creationId xmlns:a16="http://schemas.microsoft.com/office/drawing/2014/main" xmlns="" id="{4A485BB3-59D7-4C33-AF16-FA0CB8DF0C93}"/>
              </a:ext>
            </a:extLst>
          </p:cNvPr>
          <p:cNvCxnSpPr>
            <a:cxnSpLocks/>
          </p:cNvCxnSpPr>
          <p:nvPr/>
        </p:nvCxnSpPr>
        <p:spPr>
          <a:xfrm flipH="1">
            <a:off x="635334" y="4041637"/>
            <a:ext cx="1069200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a:extLst>
              <a:ext uri="{FF2B5EF4-FFF2-40B4-BE49-F238E27FC236}">
                <a16:creationId xmlns:a16="http://schemas.microsoft.com/office/drawing/2014/main" xmlns="" id="{04CF3C7C-B16B-4112-9600-8BCA91EFAAFC}"/>
              </a:ext>
            </a:extLst>
          </p:cNvPr>
          <p:cNvCxnSpPr/>
          <p:nvPr/>
        </p:nvCxnSpPr>
        <p:spPr>
          <a:xfrm>
            <a:off x="5750285" y="1044621"/>
            <a:ext cx="0" cy="547200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3" name="Rectangle 105"/>
          <p:cNvSpPr/>
          <p:nvPr/>
        </p:nvSpPr>
        <p:spPr>
          <a:xfrm>
            <a:off x="622713" y="1044085"/>
            <a:ext cx="720000" cy="720000"/>
          </a:xfrm>
          <a:prstGeom prst="rect">
            <a:avLst/>
          </a:prstGeom>
          <a:solidFill>
            <a:srgbClr val="212A52"/>
          </a:solidFill>
          <a:ln w="25400" cap="flat" cmpd="sng" algn="ctr">
            <a:noFill/>
            <a:prstDash val="solid"/>
          </a:ln>
          <a:effectLst/>
        </p:spPr>
        <p:txBody>
          <a:bodyPr lIns="88368" tIns="44184" rIns="88368" bIns="44184" rtlCol="0" anchor="ctr"/>
          <a:lstStyle/>
          <a:p>
            <a:pPr algn="ctr" defTabSz="649484"/>
            <a:r>
              <a:rPr lang="en-US" sz="4400" b="1" dirty="0">
                <a:solidFill>
                  <a:prstClr val="white"/>
                </a:solidFill>
                <a:latin typeface="Arial" panose="020B0604020202020204" pitchFamily="34" charset="0"/>
                <a:cs typeface="Arial" panose="020B0604020202020204" pitchFamily="34" charset="0"/>
              </a:rPr>
              <a:t>S</a:t>
            </a:r>
          </a:p>
        </p:txBody>
      </p:sp>
      <p:sp>
        <p:nvSpPr>
          <p:cNvPr id="75" name="Rectangle 109"/>
          <p:cNvSpPr/>
          <p:nvPr/>
        </p:nvSpPr>
        <p:spPr>
          <a:xfrm>
            <a:off x="635334" y="4157032"/>
            <a:ext cx="720000" cy="720000"/>
          </a:xfrm>
          <a:prstGeom prst="rect">
            <a:avLst/>
          </a:prstGeom>
          <a:solidFill>
            <a:schemeClr val="accent1"/>
          </a:solidFill>
          <a:ln w="25400" cap="flat" cmpd="sng" algn="ctr">
            <a:noFill/>
            <a:prstDash val="solid"/>
          </a:ln>
          <a:effectLst/>
        </p:spPr>
        <p:txBody>
          <a:bodyPr lIns="88368" tIns="44184" rIns="88368" bIns="44184" rtlCol="0" anchor="ctr"/>
          <a:lstStyle/>
          <a:p>
            <a:pPr algn="ctr" defTabSz="649484"/>
            <a:r>
              <a:rPr lang="en-US" sz="4400" b="1" dirty="0">
                <a:solidFill>
                  <a:prstClr val="white"/>
                </a:solidFill>
                <a:latin typeface="Arial" panose="020B0604020202020204" pitchFamily="34" charset="0"/>
                <a:cs typeface="Arial" panose="020B0604020202020204" pitchFamily="34" charset="0"/>
              </a:rPr>
              <a:t>O</a:t>
            </a:r>
          </a:p>
        </p:txBody>
      </p:sp>
      <p:sp>
        <p:nvSpPr>
          <p:cNvPr id="77" name="Rectangle 102"/>
          <p:cNvSpPr/>
          <p:nvPr/>
        </p:nvSpPr>
        <p:spPr>
          <a:xfrm>
            <a:off x="5863441" y="1044005"/>
            <a:ext cx="720000" cy="720000"/>
          </a:xfrm>
          <a:prstGeom prst="rect">
            <a:avLst/>
          </a:prstGeom>
          <a:solidFill>
            <a:schemeClr val="tx2"/>
          </a:solidFill>
          <a:ln w="25400" cap="flat" cmpd="sng" algn="ctr">
            <a:noFill/>
            <a:prstDash val="solid"/>
          </a:ln>
          <a:effectLst/>
        </p:spPr>
        <p:txBody>
          <a:bodyPr lIns="88368" tIns="44184" rIns="88368" bIns="44184" rtlCol="0" anchor="ctr"/>
          <a:lstStyle/>
          <a:p>
            <a:pPr algn="ctr" defTabSz="649484"/>
            <a:r>
              <a:rPr lang="en-US" sz="4400" b="1" dirty="0">
                <a:solidFill>
                  <a:prstClr val="white"/>
                </a:solidFill>
                <a:latin typeface="Arial" panose="020B0604020202020204" pitchFamily="34" charset="0"/>
                <a:cs typeface="Arial" panose="020B0604020202020204" pitchFamily="34" charset="0"/>
              </a:rPr>
              <a:t>W</a:t>
            </a:r>
          </a:p>
        </p:txBody>
      </p:sp>
      <p:sp>
        <p:nvSpPr>
          <p:cNvPr id="79" name="Rectangle 112"/>
          <p:cNvSpPr/>
          <p:nvPr/>
        </p:nvSpPr>
        <p:spPr>
          <a:xfrm>
            <a:off x="5891002" y="4229280"/>
            <a:ext cx="720000" cy="720000"/>
          </a:xfrm>
          <a:prstGeom prst="rect">
            <a:avLst/>
          </a:prstGeom>
          <a:solidFill>
            <a:schemeClr val="bg1">
              <a:lumMod val="50000"/>
            </a:schemeClr>
          </a:solidFill>
          <a:ln w="25400" cap="flat" cmpd="sng" algn="ctr">
            <a:noFill/>
            <a:prstDash val="solid"/>
          </a:ln>
          <a:effectLst/>
        </p:spPr>
        <p:txBody>
          <a:bodyPr lIns="88368" tIns="44184" rIns="88368" bIns="44184" rtlCol="0" anchor="ctr"/>
          <a:lstStyle/>
          <a:p>
            <a:pPr algn="ctr" defTabSz="649484"/>
            <a:r>
              <a:rPr lang="en-US" sz="4400" b="1" dirty="0">
                <a:solidFill>
                  <a:prstClr val="white"/>
                </a:solidFill>
                <a:latin typeface="Arial" panose="020B0604020202020204" pitchFamily="34" charset="0"/>
                <a:cs typeface="Arial" panose="020B0604020202020204" pitchFamily="34" charset="0"/>
              </a:rPr>
              <a:t>T</a:t>
            </a:r>
          </a:p>
        </p:txBody>
      </p:sp>
      <p:sp>
        <p:nvSpPr>
          <p:cNvPr id="81" name="Прямоугольник 80"/>
          <p:cNvSpPr>
            <a:spLocks noChangeArrowheads="1"/>
          </p:cNvSpPr>
          <p:nvPr/>
        </p:nvSpPr>
        <p:spPr bwMode="auto">
          <a:xfrm>
            <a:off x="2024586" y="625540"/>
            <a:ext cx="2390147" cy="350849"/>
          </a:xfrm>
          <a:prstGeom prst="rect">
            <a:avLst/>
          </a:prstGeom>
          <a:noFill/>
          <a:ln w="9525">
            <a:noFill/>
            <a:miter lim="800000"/>
            <a:headEnd/>
            <a:tailEnd/>
          </a:ln>
        </p:spPr>
        <p:txBody>
          <a:bodyPr wrap="square" lIns="88368" tIns="44184" rIns="88368" bIns="44184">
            <a:spAutoFit/>
          </a:bodyPr>
          <a:lstStyle/>
          <a:p>
            <a:pPr algn="ctr"/>
            <a:r>
              <a:rPr lang="ru-RU" altLang="ru-RU" sz="1700" b="1" dirty="0"/>
              <a:t>СИЛЬНЫЕ СТОРОНЫ </a:t>
            </a:r>
            <a:r>
              <a:rPr lang="en-US" altLang="ru-RU" sz="1700" b="1" dirty="0"/>
              <a:t> </a:t>
            </a:r>
          </a:p>
        </p:txBody>
      </p:sp>
      <p:sp>
        <p:nvSpPr>
          <p:cNvPr id="82" name="Прямоугольник 18"/>
          <p:cNvSpPr>
            <a:spLocks noChangeArrowheads="1"/>
          </p:cNvSpPr>
          <p:nvPr/>
        </p:nvSpPr>
        <p:spPr bwMode="auto">
          <a:xfrm>
            <a:off x="7296972" y="623062"/>
            <a:ext cx="2339511" cy="350849"/>
          </a:xfrm>
          <a:prstGeom prst="rect">
            <a:avLst/>
          </a:prstGeom>
          <a:noFill/>
          <a:ln w="9525">
            <a:noFill/>
            <a:miter lim="800000"/>
            <a:headEnd/>
            <a:tailEnd/>
          </a:ln>
        </p:spPr>
        <p:txBody>
          <a:bodyPr wrap="square" lIns="88368" tIns="44184" rIns="88368" bIns="44184">
            <a:spAutoFit/>
          </a:bodyPr>
          <a:lstStyle/>
          <a:p>
            <a:pPr algn="ctr"/>
            <a:r>
              <a:rPr lang="ru-RU" altLang="ru-RU" sz="1700" b="1" dirty="0"/>
              <a:t>СЛАБЫЕ СТОРОНЫ</a:t>
            </a:r>
            <a:r>
              <a:rPr lang="en-US" altLang="ru-RU" sz="1700" b="1" dirty="0"/>
              <a:t> </a:t>
            </a:r>
          </a:p>
        </p:txBody>
      </p:sp>
      <p:sp>
        <p:nvSpPr>
          <p:cNvPr id="83" name="Прямоугольник 18"/>
          <p:cNvSpPr>
            <a:spLocks noChangeArrowheads="1"/>
          </p:cNvSpPr>
          <p:nvPr/>
        </p:nvSpPr>
        <p:spPr bwMode="auto">
          <a:xfrm>
            <a:off x="2305781" y="4094175"/>
            <a:ext cx="1827760" cy="350849"/>
          </a:xfrm>
          <a:prstGeom prst="rect">
            <a:avLst/>
          </a:prstGeom>
          <a:noFill/>
          <a:ln w="9525">
            <a:noFill/>
            <a:miter lim="800000"/>
            <a:headEnd/>
            <a:tailEnd/>
          </a:ln>
        </p:spPr>
        <p:txBody>
          <a:bodyPr wrap="square" lIns="88368" tIns="44184" rIns="88368" bIns="44184">
            <a:spAutoFit/>
          </a:bodyPr>
          <a:lstStyle/>
          <a:p>
            <a:pPr algn="ctr"/>
            <a:r>
              <a:rPr lang="ru-RU" altLang="ru-RU" sz="1700" b="1" dirty="0"/>
              <a:t>ВОЗМОЖНОСТИ</a:t>
            </a:r>
            <a:r>
              <a:rPr lang="en-US" altLang="ru-RU" sz="1700" b="1" dirty="0"/>
              <a:t> </a:t>
            </a:r>
          </a:p>
        </p:txBody>
      </p:sp>
      <p:sp>
        <p:nvSpPr>
          <p:cNvPr id="84" name="Прямоугольник 18"/>
          <p:cNvSpPr>
            <a:spLocks noChangeArrowheads="1"/>
          </p:cNvSpPr>
          <p:nvPr/>
        </p:nvSpPr>
        <p:spPr bwMode="auto">
          <a:xfrm>
            <a:off x="7645672" y="4082423"/>
            <a:ext cx="1827760" cy="350849"/>
          </a:xfrm>
          <a:prstGeom prst="rect">
            <a:avLst/>
          </a:prstGeom>
          <a:noFill/>
          <a:ln w="9525">
            <a:noFill/>
            <a:miter lim="800000"/>
            <a:headEnd/>
            <a:tailEnd/>
          </a:ln>
        </p:spPr>
        <p:txBody>
          <a:bodyPr wrap="square" lIns="88368" tIns="44184" rIns="88368" bIns="44184">
            <a:spAutoFit/>
          </a:bodyPr>
          <a:lstStyle/>
          <a:p>
            <a:pPr algn="ctr"/>
            <a:r>
              <a:rPr lang="ru-RU" altLang="ru-RU" sz="1700" b="1" dirty="0"/>
              <a:t>УГРОЗЫ</a:t>
            </a:r>
            <a:r>
              <a:rPr lang="en-US" altLang="ru-RU" sz="1700" b="1" dirty="0"/>
              <a:t> </a:t>
            </a:r>
          </a:p>
        </p:txBody>
      </p:sp>
      <p:sp>
        <p:nvSpPr>
          <p:cNvPr id="88" name="TextBox 87">
            <a:extLst>
              <a:ext uri="{FF2B5EF4-FFF2-40B4-BE49-F238E27FC236}">
                <a16:creationId xmlns:a16="http://schemas.microsoft.com/office/drawing/2014/main" xmlns="" id="{C8215637-F9A6-423E-A3DF-96DE511D7AB9}"/>
              </a:ext>
            </a:extLst>
          </p:cNvPr>
          <p:cNvSpPr txBox="1"/>
          <p:nvPr/>
        </p:nvSpPr>
        <p:spPr>
          <a:xfrm>
            <a:off x="6757935" y="4212357"/>
            <a:ext cx="4569399" cy="304675"/>
          </a:xfrm>
          <a:prstGeom prst="rect">
            <a:avLst/>
          </a:prstGeom>
          <a:noFill/>
          <a:ln>
            <a:noFill/>
          </a:ln>
        </p:spPr>
        <p:txBody>
          <a:bodyPr wrap="square" lIns="88368" tIns="44184" rIns="88368" bIns="44184">
            <a:spAutoFit/>
          </a:bodyPr>
          <a:lstStyle/>
          <a:p>
            <a:pPr algn="just">
              <a:defRPr/>
            </a:pPr>
            <a:r>
              <a:rPr lang="ru-RU" sz="1400" dirty="0" smtClean="0"/>
              <a:t>   </a:t>
            </a:r>
            <a:endParaRPr lang="ru-RU" sz="1400" dirty="0"/>
          </a:p>
        </p:txBody>
      </p:sp>
      <p:sp>
        <p:nvSpPr>
          <p:cNvPr id="18" name="TextBox 31"/>
          <p:cNvSpPr txBox="1">
            <a:spLocks noChangeArrowheads="1"/>
          </p:cNvSpPr>
          <p:nvPr/>
        </p:nvSpPr>
        <p:spPr bwMode="auto">
          <a:xfrm>
            <a:off x="6873109" y="4140349"/>
            <a:ext cx="4035868" cy="304675"/>
          </a:xfrm>
          <a:prstGeom prst="rect">
            <a:avLst/>
          </a:prstGeom>
          <a:noFill/>
          <a:ln w="9525">
            <a:noFill/>
            <a:miter lim="800000"/>
            <a:headEnd/>
            <a:tailEnd/>
          </a:ln>
        </p:spPr>
        <p:txBody>
          <a:bodyPr wrap="square" lIns="88368" tIns="44184" rIns="88368" bIns="44184">
            <a:spAutoFit/>
          </a:bodyPr>
          <a:lstStyle/>
          <a:p>
            <a:pPr marL="331379" indent="-331379" algn="just">
              <a:spcAft>
                <a:spcPts val="580"/>
              </a:spcAft>
              <a:buFont typeface="+mj-lt"/>
              <a:buAutoNum type="arabicPeriod"/>
            </a:pPr>
            <a:endParaRPr lang="ru-RU" altLang="ru-RU" sz="1400" dirty="0"/>
          </a:p>
        </p:txBody>
      </p:sp>
      <p:sp>
        <p:nvSpPr>
          <p:cNvPr id="17" name="Прямоугольник 16"/>
          <p:cNvSpPr/>
          <p:nvPr/>
        </p:nvSpPr>
        <p:spPr>
          <a:xfrm>
            <a:off x="0" y="0"/>
            <a:ext cx="11880850" cy="611957"/>
          </a:xfrm>
          <a:prstGeom prst="rect">
            <a:avLst/>
          </a:prstGeom>
          <a:solidFill>
            <a:srgbClr val="1E4778"/>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1.5. </a:t>
            </a:r>
            <a:r>
              <a:rPr lang="en-US" sz="2800" b="1" dirty="0" smtClean="0">
                <a:solidFill>
                  <a:schemeClr val="bg1"/>
                </a:solidFill>
                <a:ea typeface="Tahoma" panose="020B0604030504040204" pitchFamily="34" charset="0"/>
                <a:cs typeface="Tahoma" panose="020B0604030504040204" pitchFamily="34" charset="0"/>
              </a:rPr>
              <a:t>SWOT</a:t>
            </a:r>
            <a:r>
              <a:rPr lang="ru-RU" sz="2800" b="1" dirty="0" smtClean="0">
                <a:solidFill>
                  <a:schemeClr val="bg1"/>
                </a:solidFill>
                <a:ea typeface="Tahoma" panose="020B0604030504040204" pitchFamily="34" charset="0"/>
                <a:cs typeface="Tahoma" panose="020B0604030504040204" pitchFamily="34" charset="0"/>
              </a:rPr>
              <a:t> анализ развития территории</a:t>
            </a:r>
            <a:endParaRPr lang="ru-RU" sz="2800" b="1" dirty="0">
              <a:solidFill>
                <a:schemeClr val="bg1"/>
              </a:solidFill>
              <a:ea typeface="Tahoma" panose="020B0604030504040204" pitchFamily="34" charset="0"/>
              <a:cs typeface="Tahoma" panose="020B0604030504040204" pitchFamily="34" charset="0"/>
            </a:endParaRPr>
          </a:p>
        </p:txBody>
      </p:sp>
      <p:sp>
        <p:nvSpPr>
          <p:cNvPr id="19" name="Прямоугольник 18"/>
          <p:cNvSpPr/>
          <p:nvPr/>
        </p:nvSpPr>
        <p:spPr>
          <a:xfrm>
            <a:off x="1342713" y="1116013"/>
            <a:ext cx="4392487" cy="1846659"/>
          </a:xfrm>
          <a:prstGeom prst="rect">
            <a:avLst/>
          </a:prstGeom>
          <a:noFill/>
        </p:spPr>
        <p:txBody>
          <a:bodyPr wrap="square">
            <a:spAutoFit/>
          </a:bodyPr>
          <a:lstStyle/>
          <a:p>
            <a:pPr marL="342900" indent="-342900" algn="just">
              <a:spcAft>
                <a:spcPts val="600"/>
              </a:spcAft>
              <a:buFont typeface="+mj-lt"/>
              <a:buAutoNum type="arabicPeriod"/>
            </a:pPr>
            <a:r>
              <a:rPr lang="ru-RU" altLang="ru-RU" sz="1200" dirty="0">
                <a:solidFill>
                  <a:prstClr val="black"/>
                </a:solidFill>
              </a:rPr>
              <a:t>Наличие готовых инвестиционных площадок  –  г. </a:t>
            </a:r>
            <a:r>
              <a:rPr lang="ru-RU" altLang="ru-RU" sz="1200" dirty="0" err="1">
                <a:solidFill>
                  <a:prstClr val="black"/>
                </a:solidFill>
              </a:rPr>
              <a:t>Харовск</a:t>
            </a:r>
            <a:r>
              <a:rPr lang="ru-RU" altLang="ru-RU" sz="1200" dirty="0">
                <a:solidFill>
                  <a:prstClr val="black"/>
                </a:solidFill>
              </a:rPr>
              <a:t> </a:t>
            </a:r>
            <a:endParaRPr lang="ru-RU" altLang="ru-RU" sz="1200" dirty="0" smtClean="0"/>
          </a:p>
          <a:p>
            <a:pPr marL="342900" indent="-342900" algn="just">
              <a:spcAft>
                <a:spcPts val="600"/>
              </a:spcAft>
              <a:buFont typeface="+mj-lt"/>
              <a:buAutoNum type="arabicPeriod"/>
            </a:pPr>
            <a:r>
              <a:rPr lang="ru-RU" altLang="ru-RU" sz="1200" dirty="0" smtClean="0"/>
              <a:t>Наличие </a:t>
            </a:r>
            <a:r>
              <a:rPr lang="ru-RU" altLang="ru-RU" sz="1200" dirty="0"/>
              <a:t>железной дороги «Москва – </a:t>
            </a:r>
            <a:r>
              <a:rPr lang="ru-RU" altLang="ru-RU" sz="1200" dirty="0" smtClean="0"/>
              <a:t>Архангельск»</a:t>
            </a:r>
          </a:p>
          <a:p>
            <a:pPr marL="342900" indent="-342900" algn="just">
              <a:spcAft>
                <a:spcPts val="600"/>
              </a:spcAft>
              <a:buFont typeface="+mj-lt"/>
              <a:buAutoNum type="arabicPeriod"/>
            </a:pPr>
            <a:r>
              <a:rPr lang="ru-RU" altLang="ru-RU" sz="1200" dirty="0" smtClean="0"/>
              <a:t>Наличие региональной автомобильной дороги</a:t>
            </a:r>
          </a:p>
          <a:p>
            <a:pPr marL="342900" indent="-342900" algn="just">
              <a:spcAft>
                <a:spcPts val="600"/>
              </a:spcAft>
              <a:buFont typeface="+mj-lt"/>
              <a:buAutoNum type="arabicPeriod"/>
            </a:pPr>
            <a:r>
              <a:rPr lang="ru-RU" altLang="ru-RU" sz="1200" dirty="0" smtClean="0"/>
              <a:t>Наличие транспортного узла Сокол – Вожега – Сямжа</a:t>
            </a:r>
          </a:p>
          <a:p>
            <a:pPr marL="342900" indent="-342900" algn="just">
              <a:spcAft>
                <a:spcPts val="600"/>
              </a:spcAft>
              <a:buFont typeface="+mj-lt"/>
              <a:buAutoNum type="arabicPeriod"/>
            </a:pPr>
            <a:r>
              <a:rPr lang="ru-RU" sz="1200" dirty="0">
                <a:ea typeface="Times New Roman"/>
                <a:cs typeface="Times New Roman"/>
              </a:rPr>
              <a:t>Наличие расчетной </a:t>
            </a:r>
            <a:r>
              <a:rPr lang="ru-RU" sz="1200" dirty="0" smtClean="0">
                <a:ea typeface="Times New Roman"/>
                <a:cs typeface="Times New Roman"/>
              </a:rPr>
              <a:t>лесосеки</a:t>
            </a:r>
            <a:endParaRPr lang="ru-RU" altLang="ru-RU" sz="1200" dirty="0"/>
          </a:p>
          <a:p>
            <a:pPr marL="342900" indent="-342900" algn="just">
              <a:spcAft>
                <a:spcPts val="600"/>
              </a:spcAft>
              <a:buFont typeface="+mj-lt"/>
              <a:buAutoNum type="arabicPeriod"/>
            </a:pPr>
            <a:r>
              <a:rPr lang="ru-RU" altLang="ru-RU" sz="1200" dirty="0" smtClean="0"/>
              <a:t>Наличие локаций </a:t>
            </a:r>
            <a:r>
              <a:rPr lang="ru-RU" altLang="ru-RU" sz="1200" dirty="0"/>
              <a:t>для развития туристического </a:t>
            </a:r>
            <a:r>
              <a:rPr lang="ru-RU" altLang="ru-RU" sz="1200" dirty="0" smtClean="0"/>
              <a:t>бизнеса</a:t>
            </a:r>
          </a:p>
          <a:p>
            <a:pPr marL="342900" indent="-342900" algn="just">
              <a:spcAft>
                <a:spcPts val="600"/>
              </a:spcAft>
              <a:buFont typeface="+mj-lt"/>
              <a:buAutoNum type="arabicPeriod"/>
            </a:pPr>
            <a:endParaRPr lang="ru-RU" altLang="ru-RU" sz="1200" dirty="0" smtClean="0"/>
          </a:p>
        </p:txBody>
      </p:sp>
      <p:sp>
        <p:nvSpPr>
          <p:cNvPr id="3" name="Прямоугольник 2"/>
          <p:cNvSpPr/>
          <p:nvPr/>
        </p:nvSpPr>
        <p:spPr>
          <a:xfrm>
            <a:off x="6591074" y="922533"/>
            <a:ext cx="5162136" cy="3370153"/>
          </a:xfrm>
          <a:prstGeom prst="rect">
            <a:avLst/>
          </a:prstGeom>
          <a:noFill/>
        </p:spPr>
        <p:txBody>
          <a:bodyPr wrap="square">
            <a:spAutoFit/>
          </a:bodyPr>
          <a:lstStyle/>
          <a:p>
            <a:pPr marL="342900" indent="-342900" algn="just">
              <a:spcAft>
                <a:spcPts val="600"/>
              </a:spcAft>
              <a:buFont typeface="+mj-lt"/>
              <a:buAutoNum type="arabicPeriod"/>
              <a:defRPr/>
            </a:pPr>
            <a:r>
              <a:rPr lang="ru-RU" sz="1200" dirty="0" smtClean="0"/>
              <a:t>Отсутствие природного газа</a:t>
            </a:r>
          </a:p>
          <a:p>
            <a:pPr marL="342900" indent="-342900" algn="just">
              <a:spcAft>
                <a:spcPts val="600"/>
              </a:spcAft>
              <a:buFont typeface="+mj-lt"/>
              <a:buAutoNum type="arabicPeriod"/>
              <a:defRPr/>
            </a:pPr>
            <a:r>
              <a:rPr lang="ru-RU" sz="1200" dirty="0"/>
              <a:t>Неустойчивая мобильная </a:t>
            </a:r>
            <a:r>
              <a:rPr lang="ru-RU" sz="1200" dirty="0" smtClean="0"/>
              <a:t>связь</a:t>
            </a:r>
          </a:p>
          <a:p>
            <a:pPr marL="342900" indent="-342900" algn="just">
              <a:spcAft>
                <a:spcPts val="600"/>
              </a:spcAft>
              <a:buFont typeface="+mj-lt"/>
              <a:buAutoNum type="arabicPeriod"/>
              <a:defRPr/>
            </a:pPr>
            <a:r>
              <a:rPr lang="ru-RU" sz="1200" dirty="0" smtClean="0"/>
              <a:t>Высокий износ сетей жилищно-коммунального хозяйства (тепло-водоснабжение, водоотведение, дренажные системы)</a:t>
            </a:r>
          </a:p>
          <a:p>
            <a:pPr marL="342900" indent="-342900" algn="just">
              <a:spcAft>
                <a:spcPts val="600"/>
              </a:spcAft>
              <a:buFont typeface="+mj-lt"/>
              <a:buAutoNum type="arabicPeriod"/>
              <a:defRPr/>
            </a:pPr>
            <a:r>
              <a:rPr lang="ru-RU" sz="1200" dirty="0"/>
              <a:t>Низкий уровень развития дорожной сети  внутри округа – 75,0 % дорог местного значения не соответствует </a:t>
            </a:r>
            <a:r>
              <a:rPr lang="ru-RU" sz="1200" dirty="0" smtClean="0"/>
              <a:t>нормативу</a:t>
            </a:r>
          </a:p>
          <a:p>
            <a:pPr marL="342900" indent="-342900" algn="just">
              <a:spcAft>
                <a:spcPts val="600"/>
              </a:spcAft>
              <a:buFont typeface="+mj-lt"/>
              <a:buAutoNum type="arabicPeriod"/>
              <a:defRPr/>
            </a:pPr>
            <a:r>
              <a:rPr lang="ru-RU" sz="1200" dirty="0" smtClean="0"/>
              <a:t>Низкий уровень дорог в асфальтобетонном исполнении </a:t>
            </a:r>
          </a:p>
          <a:p>
            <a:pPr marL="342900" indent="-342900" algn="just">
              <a:spcAft>
                <a:spcPts val="600"/>
              </a:spcAft>
              <a:buFont typeface="+mj-lt"/>
              <a:buAutoNum type="arabicPeriod"/>
              <a:defRPr/>
            </a:pPr>
            <a:r>
              <a:rPr lang="ru-RU" sz="1200" dirty="0" smtClean="0"/>
              <a:t>Необеспеченность </a:t>
            </a:r>
            <a:r>
              <a:rPr lang="ru-RU" sz="1200" dirty="0"/>
              <a:t>инженерной инфраструктурой большинства земельных участков</a:t>
            </a:r>
          </a:p>
          <a:p>
            <a:pPr marL="342900" indent="-342900" algn="just">
              <a:spcAft>
                <a:spcPts val="600"/>
              </a:spcAft>
              <a:buFont typeface="+mj-lt"/>
              <a:buAutoNum type="arabicPeriod"/>
              <a:defRPr/>
            </a:pPr>
            <a:r>
              <a:rPr lang="ru-RU" altLang="ru-RU" sz="1200" dirty="0" smtClean="0"/>
              <a:t>Близость </a:t>
            </a:r>
            <a:r>
              <a:rPr lang="ru-RU" altLang="ru-RU" sz="1200" dirty="0"/>
              <a:t>к областному центру области </a:t>
            </a:r>
            <a:r>
              <a:rPr lang="ru-RU" altLang="ru-RU" sz="1200" dirty="0" smtClean="0"/>
              <a:t> –  городу </a:t>
            </a:r>
            <a:r>
              <a:rPr lang="ru-RU" altLang="ru-RU" sz="1200" dirty="0"/>
              <a:t>Вологда </a:t>
            </a:r>
            <a:endParaRPr lang="ru-RU" altLang="ru-RU" sz="1200" dirty="0" smtClean="0"/>
          </a:p>
          <a:p>
            <a:pPr marL="342900" indent="-342900" algn="just">
              <a:spcAft>
                <a:spcPts val="600"/>
              </a:spcAft>
              <a:buFont typeface="+mj-lt"/>
              <a:buAutoNum type="arabicPeriod"/>
              <a:defRPr/>
            </a:pPr>
            <a:r>
              <a:rPr lang="ru-RU" altLang="ru-RU" sz="1200" dirty="0" smtClean="0"/>
              <a:t>Низкий уровень благоустройства г. </a:t>
            </a:r>
            <a:r>
              <a:rPr lang="ru-RU" altLang="ru-RU" sz="1200" dirty="0" err="1" smtClean="0"/>
              <a:t>Харовска</a:t>
            </a:r>
            <a:endParaRPr lang="ru-RU" altLang="ru-RU" sz="1200" dirty="0" smtClean="0"/>
          </a:p>
          <a:p>
            <a:pPr marL="342900" indent="-342900" algn="just">
              <a:spcAft>
                <a:spcPts val="600"/>
              </a:spcAft>
              <a:buFont typeface="+mj-lt"/>
              <a:buAutoNum type="arabicPeriod"/>
              <a:defRPr/>
            </a:pPr>
            <a:r>
              <a:rPr lang="ru-RU" altLang="ru-RU" sz="1200" dirty="0" smtClean="0"/>
              <a:t>Отсутствие спортивной инфраструктуры в микрорайоне </a:t>
            </a:r>
            <a:r>
              <a:rPr lang="ru-RU" altLang="ru-RU" sz="1200" dirty="0" err="1" smtClean="0"/>
              <a:t>ХаровскЛеспром</a:t>
            </a:r>
            <a:r>
              <a:rPr lang="ru-RU" altLang="ru-RU" sz="1200" dirty="0" smtClean="0"/>
              <a:t> </a:t>
            </a:r>
            <a:endParaRPr lang="ru-RU" altLang="ru-RU" sz="1200" dirty="0"/>
          </a:p>
          <a:p>
            <a:pPr marL="342900" indent="-342900" algn="just">
              <a:spcAft>
                <a:spcPts val="600"/>
              </a:spcAft>
              <a:buFont typeface="+mj-lt"/>
              <a:buAutoNum type="arabicPeriod"/>
              <a:defRPr/>
            </a:pPr>
            <a:endParaRPr lang="ru-RU" sz="1200" dirty="0"/>
          </a:p>
        </p:txBody>
      </p:sp>
      <p:sp>
        <p:nvSpPr>
          <p:cNvPr id="4" name="Прямоугольник 3"/>
          <p:cNvSpPr/>
          <p:nvPr/>
        </p:nvSpPr>
        <p:spPr>
          <a:xfrm>
            <a:off x="1355334" y="4453048"/>
            <a:ext cx="4309679" cy="1954381"/>
          </a:xfrm>
          <a:prstGeom prst="rect">
            <a:avLst/>
          </a:prstGeom>
          <a:noFill/>
        </p:spPr>
        <p:txBody>
          <a:bodyPr wrap="square">
            <a:spAutoFit/>
          </a:bodyPr>
          <a:lstStyle/>
          <a:p>
            <a:pPr marL="342900" indent="-342900" algn="just">
              <a:spcAft>
                <a:spcPts val="600"/>
              </a:spcAft>
              <a:buFont typeface="+mj-lt"/>
              <a:buAutoNum type="arabicPeriod"/>
            </a:pPr>
            <a:r>
              <a:rPr lang="ru-RU" altLang="ru-RU" sz="1200" dirty="0"/>
              <a:t>Создание современного кластера деревопереработки</a:t>
            </a:r>
          </a:p>
          <a:p>
            <a:pPr marL="342900" indent="-342900" algn="just">
              <a:spcAft>
                <a:spcPts val="600"/>
              </a:spcAft>
              <a:buFont typeface="+mj-lt"/>
              <a:buAutoNum type="arabicPeriod"/>
            </a:pPr>
            <a:r>
              <a:rPr lang="ru-RU" altLang="ru-RU" sz="1200" dirty="0"/>
              <a:t>Создание </a:t>
            </a:r>
            <a:r>
              <a:rPr lang="ru-RU" sz="1200" dirty="0" smtClean="0"/>
              <a:t>логистического центра, </a:t>
            </a:r>
            <a:r>
              <a:rPr lang="ru-RU" altLang="ru-RU" sz="1200" dirty="0" smtClean="0"/>
              <a:t>с </a:t>
            </a:r>
            <a:r>
              <a:rPr lang="ru-RU" altLang="ru-RU" sz="1200" dirty="0"/>
              <a:t>опорой на автомобильную и железнодорожную </a:t>
            </a:r>
            <a:r>
              <a:rPr lang="ru-RU" altLang="ru-RU" sz="1200" dirty="0" smtClean="0"/>
              <a:t>сеть</a:t>
            </a:r>
          </a:p>
          <a:p>
            <a:pPr marL="342900" indent="-342900" algn="just">
              <a:spcAft>
                <a:spcPts val="600"/>
              </a:spcAft>
              <a:buFont typeface="+mj-lt"/>
              <a:buAutoNum type="arabicPeriod"/>
            </a:pPr>
            <a:r>
              <a:rPr lang="ru-RU" altLang="ru-RU" sz="1200" dirty="0"/>
              <a:t>Переработка сельскохозяйственной </a:t>
            </a:r>
            <a:r>
              <a:rPr lang="ru-RU" altLang="ru-RU" sz="1200" dirty="0" smtClean="0"/>
              <a:t>продукции</a:t>
            </a:r>
          </a:p>
          <a:p>
            <a:pPr marL="342900" indent="-342900" algn="just">
              <a:spcAft>
                <a:spcPts val="600"/>
              </a:spcAft>
              <a:buFont typeface="+mj-lt"/>
              <a:buAutoNum type="arabicPeriod"/>
            </a:pPr>
            <a:r>
              <a:rPr lang="ru-RU" altLang="ru-RU" sz="1200" dirty="0" smtClean="0"/>
              <a:t>Развитие пищевой и перерабатывающей сельхозпродукцию промышленности </a:t>
            </a:r>
            <a:endParaRPr lang="ru-RU" altLang="ru-RU" sz="1200" dirty="0"/>
          </a:p>
          <a:p>
            <a:pPr marL="342900" indent="-342900" algn="just">
              <a:spcAft>
                <a:spcPts val="600"/>
              </a:spcAft>
              <a:buFont typeface="+mj-lt"/>
              <a:buAutoNum type="arabicPeriod"/>
            </a:pPr>
            <a:r>
              <a:rPr lang="ru-RU" altLang="ru-RU" sz="1200" dirty="0"/>
              <a:t>Создание объектов туристической инфраструктуры  </a:t>
            </a:r>
          </a:p>
          <a:p>
            <a:pPr marL="342900" indent="-342900" algn="just">
              <a:spcAft>
                <a:spcPts val="600"/>
              </a:spcAft>
              <a:buFont typeface="+mj-lt"/>
              <a:buAutoNum type="arabicPeriod"/>
            </a:pPr>
            <a:r>
              <a:rPr lang="ru-RU" altLang="ru-RU" sz="1200" dirty="0"/>
              <a:t>Развитие придорожного </a:t>
            </a:r>
            <a:r>
              <a:rPr lang="ru-RU" altLang="ru-RU" sz="1200" dirty="0" smtClean="0"/>
              <a:t>сервиса</a:t>
            </a:r>
            <a:endParaRPr lang="ru-RU" altLang="ru-RU" sz="1200" dirty="0"/>
          </a:p>
        </p:txBody>
      </p:sp>
      <p:sp>
        <p:nvSpPr>
          <p:cNvPr id="5" name="Прямоугольник 4"/>
          <p:cNvSpPr/>
          <p:nvPr/>
        </p:nvSpPr>
        <p:spPr>
          <a:xfrm>
            <a:off x="6777986" y="4424374"/>
            <a:ext cx="4859795" cy="1615827"/>
          </a:xfrm>
          <a:prstGeom prst="rect">
            <a:avLst/>
          </a:prstGeom>
          <a:noFill/>
        </p:spPr>
        <p:txBody>
          <a:bodyPr wrap="square">
            <a:spAutoFit/>
          </a:bodyPr>
          <a:lstStyle/>
          <a:p>
            <a:pPr marL="342900" indent="-342900" algn="just">
              <a:spcAft>
                <a:spcPts val="600"/>
              </a:spcAft>
              <a:buFont typeface="+mj-lt"/>
              <a:buAutoNum type="arabicPeriod"/>
              <a:defRPr/>
            </a:pPr>
            <a:r>
              <a:rPr lang="ru-RU" altLang="ru-RU" sz="1200" dirty="0"/>
              <a:t>Дефицит кадров в том числе неквалифицированных из-за оттока трудовых ресурсов в крупные города и естественной убыли населения </a:t>
            </a:r>
          </a:p>
          <a:p>
            <a:pPr marL="342900" indent="-342900" algn="just">
              <a:spcAft>
                <a:spcPts val="600"/>
              </a:spcAft>
              <a:buFont typeface="+mj-lt"/>
              <a:buAutoNum type="arabicPeriod"/>
              <a:defRPr/>
            </a:pPr>
            <a:r>
              <a:rPr lang="ru-RU" altLang="ru-RU" sz="1200" dirty="0" smtClean="0"/>
              <a:t>Рост </a:t>
            </a:r>
            <a:r>
              <a:rPr lang="ru-RU" altLang="ru-RU" sz="1200" dirty="0"/>
              <a:t>цен на сырье и </a:t>
            </a:r>
            <a:r>
              <a:rPr lang="ru-RU" altLang="ru-RU" sz="1200" dirty="0" smtClean="0"/>
              <a:t>энергоносители</a:t>
            </a:r>
          </a:p>
          <a:p>
            <a:pPr marL="342900" indent="-342900" algn="just">
              <a:spcAft>
                <a:spcPts val="600"/>
              </a:spcAft>
              <a:buFont typeface="+mj-lt"/>
              <a:buAutoNum type="arabicPeriod"/>
              <a:defRPr/>
            </a:pPr>
            <a:r>
              <a:rPr lang="ru-RU" altLang="ru-RU" sz="1200" dirty="0" smtClean="0"/>
              <a:t>Работа котельных  округа на дорогостоящем сырье (каменный уголь)</a:t>
            </a:r>
            <a:endParaRPr lang="ru-RU" altLang="ru-RU" sz="1200" dirty="0"/>
          </a:p>
          <a:p>
            <a:pPr marL="342900" indent="-342900" algn="just">
              <a:spcAft>
                <a:spcPts val="600"/>
              </a:spcAft>
              <a:buFont typeface="+mj-lt"/>
              <a:buAutoNum type="arabicPeriod"/>
              <a:defRPr/>
            </a:pPr>
            <a:r>
              <a:rPr lang="ru-RU" altLang="ru-RU" sz="1200" dirty="0"/>
              <a:t>Климатические </a:t>
            </a:r>
            <a:r>
              <a:rPr lang="ru-RU" altLang="ru-RU" sz="1200" dirty="0" smtClean="0"/>
              <a:t>условия (зона рискованного земледелия) </a:t>
            </a:r>
          </a:p>
        </p:txBody>
      </p:sp>
    </p:spTree>
    <p:extLst>
      <p:ext uri="{BB962C8B-B14F-4D97-AF65-F5344CB8AC3E}">
        <p14:creationId xmlns:p14="http://schemas.microsoft.com/office/powerpoint/2010/main" val="2866433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467691" y="1116013"/>
            <a:ext cx="10945342" cy="4680520"/>
          </a:xfrm>
          <a:prstGeom prst="rect">
            <a:avLst/>
          </a:prstGeom>
        </p:spPr>
        <p:txBody>
          <a:bodyPr vert="horz" lIns="128499" tIns="64250" rIns="128499" bIns="64250" rtlCol="0" anchor="t" anchorCtr="0">
            <a:noAutofit/>
          </a:bodyPr>
          <a:lstStyle>
            <a:lvl1pPr algn="ctr" defTabSz="1284989" rtl="0" eaLnBrk="1" latinLnBrk="0" hangingPunct="1">
              <a:spcBef>
                <a:spcPct val="0"/>
              </a:spcBef>
              <a:buNone/>
              <a:defRPr sz="6200" kern="1200">
                <a:solidFill>
                  <a:schemeClr val="tx1"/>
                </a:solidFill>
                <a:latin typeface="+mj-lt"/>
                <a:ea typeface="+mj-ea"/>
                <a:cs typeface="+mj-cs"/>
              </a:defRPr>
            </a:lvl1pPr>
          </a:lstStyle>
          <a:p>
            <a:pPr algn="l">
              <a:lnSpc>
                <a:spcPct val="150000"/>
              </a:lnSpc>
            </a:pPr>
            <a:endParaRPr lang="ru-RU" sz="3500" b="1" dirty="0">
              <a:solidFill>
                <a:srgbClr val="212A52"/>
              </a:solidFill>
              <a:ea typeface="Tahoma" panose="020B0604030504040204" pitchFamily="34" charset="0"/>
              <a:cs typeface="Tahoma" panose="020B0604030504040204" pitchFamily="34" charset="0"/>
            </a:endParaRPr>
          </a:p>
        </p:txBody>
      </p:sp>
      <p:sp>
        <p:nvSpPr>
          <p:cNvPr id="8" name="Номер слайда 3"/>
          <p:cNvSpPr txBox="1">
            <a:spLocks/>
          </p:cNvSpPr>
          <p:nvPr/>
        </p:nvSpPr>
        <p:spPr>
          <a:xfrm>
            <a:off x="8964761" y="6440450"/>
            <a:ext cx="2772199" cy="364195"/>
          </a:xfrm>
          <a:prstGeom prst="rect">
            <a:avLst/>
          </a:prstGeom>
        </p:spPr>
        <p:txBody>
          <a:bodyPr vert="horz" lIns="128499" tIns="64250" rIns="128499" bIns="64250" rtlCol="0" anchor="ctr"/>
          <a:lstStyle>
            <a:defPPr>
              <a:defRPr lang="ru-RU"/>
            </a:defPPr>
            <a:lvl1pPr marL="0" algn="r" defTabSz="1284989" rtl="0" eaLnBrk="1" latinLnBrk="0" hangingPunct="1">
              <a:defRPr sz="1700" kern="1200">
                <a:solidFill>
                  <a:schemeClr val="tx1">
                    <a:tint val="75000"/>
                  </a:schemeClr>
                </a:solidFill>
                <a:latin typeface="+mn-lt"/>
                <a:ea typeface="+mn-ea"/>
                <a:cs typeface="+mn-cs"/>
              </a:defRPr>
            </a:lvl1pPr>
            <a:lvl2pPr marL="642495" algn="l" defTabSz="1284989" rtl="0" eaLnBrk="1" latinLnBrk="0" hangingPunct="1">
              <a:defRPr sz="2500" kern="1200">
                <a:solidFill>
                  <a:schemeClr val="tx1"/>
                </a:solidFill>
                <a:latin typeface="+mn-lt"/>
                <a:ea typeface="+mn-ea"/>
                <a:cs typeface="+mn-cs"/>
              </a:defRPr>
            </a:lvl2pPr>
            <a:lvl3pPr marL="1284989" algn="l" defTabSz="1284989" rtl="0" eaLnBrk="1" latinLnBrk="0" hangingPunct="1">
              <a:defRPr sz="2500" kern="1200">
                <a:solidFill>
                  <a:schemeClr val="tx1"/>
                </a:solidFill>
                <a:latin typeface="+mn-lt"/>
                <a:ea typeface="+mn-ea"/>
                <a:cs typeface="+mn-cs"/>
              </a:defRPr>
            </a:lvl3pPr>
            <a:lvl4pPr marL="1927484" algn="l" defTabSz="1284989" rtl="0" eaLnBrk="1" latinLnBrk="0" hangingPunct="1">
              <a:defRPr sz="2500" kern="1200">
                <a:solidFill>
                  <a:schemeClr val="tx1"/>
                </a:solidFill>
                <a:latin typeface="+mn-lt"/>
                <a:ea typeface="+mn-ea"/>
                <a:cs typeface="+mn-cs"/>
              </a:defRPr>
            </a:lvl4pPr>
            <a:lvl5pPr marL="2569979" algn="l" defTabSz="1284989" rtl="0" eaLnBrk="1" latinLnBrk="0" hangingPunct="1">
              <a:defRPr sz="2500" kern="1200">
                <a:solidFill>
                  <a:schemeClr val="tx1"/>
                </a:solidFill>
                <a:latin typeface="+mn-lt"/>
                <a:ea typeface="+mn-ea"/>
                <a:cs typeface="+mn-cs"/>
              </a:defRPr>
            </a:lvl5pPr>
            <a:lvl6pPr marL="3212474" algn="l" defTabSz="1284989" rtl="0" eaLnBrk="1" latinLnBrk="0" hangingPunct="1">
              <a:defRPr sz="2500" kern="1200">
                <a:solidFill>
                  <a:schemeClr val="tx1"/>
                </a:solidFill>
                <a:latin typeface="+mn-lt"/>
                <a:ea typeface="+mn-ea"/>
                <a:cs typeface="+mn-cs"/>
              </a:defRPr>
            </a:lvl6pPr>
            <a:lvl7pPr marL="3854969" algn="l" defTabSz="1284989" rtl="0" eaLnBrk="1" latinLnBrk="0" hangingPunct="1">
              <a:defRPr sz="2500" kern="1200">
                <a:solidFill>
                  <a:schemeClr val="tx1"/>
                </a:solidFill>
                <a:latin typeface="+mn-lt"/>
                <a:ea typeface="+mn-ea"/>
                <a:cs typeface="+mn-cs"/>
              </a:defRPr>
            </a:lvl7pPr>
            <a:lvl8pPr marL="4497464" algn="l" defTabSz="1284989" rtl="0" eaLnBrk="1" latinLnBrk="0" hangingPunct="1">
              <a:defRPr sz="2500" kern="1200">
                <a:solidFill>
                  <a:schemeClr val="tx1"/>
                </a:solidFill>
                <a:latin typeface="+mn-lt"/>
                <a:ea typeface="+mn-ea"/>
                <a:cs typeface="+mn-cs"/>
              </a:defRPr>
            </a:lvl8pPr>
            <a:lvl9pPr marL="5139958" algn="l" defTabSz="1284989" rtl="0" eaLnBrk="1" latinLnBrk="0" hangingPunct="1">
              <a:defRPr sz="2500" kern="1200">
                <a:solidFill>
                  <a:schemeClr val="tx1"/>
                </a:solidFill>
                <a:latin typeface="+mn-lt"/>
                <a:ea typeface="+mn-ea"/>
                <a:cs typeface="+mn-cs"/>
              </a:defRPr>
            </a:lvl9pPr>
          </a:lstStyle>
          <a:p>
            <a:fld id="{F5848143-01B8-4620-AC66-40E5CFFD31D1}" type="slidenum">
              <a:rPr lang="ru-RU" sz="1100" smtClean="0"/>
              <a:pPr/>
              <a:t>9</a:t>
            </a:fld>
            <a:endParaRPr lang="ru-RU" sz="1100" dirty="0"/>
          </a:p>
        </p:txBody>
      </p:sp>
      <p:sp>
        <p:nvSpPr>
          <p:cNvPr id="2" name="Прямоугольник 1"/>
          <p:cNvSpPr/>
          <p:nvPr/>
        </p:nvSpPr>
        <p:spPr>
          <a:xfrm>
            <a:off x="-63" y="0"/>
            <a:ext cx="11880850" cy="683965"/>
          </a:xfrm>
          <a:prstGeom prst="rect">
            <a:avLst/>
          </a:prstGeom>
          <a:solidFill>
            <a:srgbClr val="2D6BB5"/>
          </a:solidFill>
        </p:spPr>
        <p:txBody>
          <a:bodyPr wrap="square" anchor="ctr" anchorCtr="0">
            <a:noAutofit/>
          </a:bodyPr>
          <a:lstStyle/>
          <a:p>
            <a:r>
              <a:rPr lang="ru-RU" sz="2800" b="1" dirty="0">
                <a:solidFill>
                  <a:schemeClr val="bg1"/>
                </a:solidFill>
                <a:ea typeface="Tahoma" panose="020B0604030504040204" pitchFamily="34" charset="0"/>
                <a:cs typeface="Tahoma" panose="020B0604030504040204" pitchFamily="34" charset="0"/>
              </a:rPr>
              <a:t>БЛОК </a:t>
            </a:r>
            <a:r>
              <a:rPr lang="ru-RU" sz="2800" b="1" dirty="0" smtClean="0">
                <a:solidFill>
                  <a:schemeClr val="bg1"/>
                </a:solidFill>
                <a:ea typeface="Tahoma" panose="020B0604030504040204" pitchFamily="34" charset="0"/>
                <a:cs typeface="Tahoma" panose="020B0604030504040204" pitchFamily="34" charset="0"/>
              </a:rPr>
              <a:t>2.  Приоритетные направления развития </a:t>
            </a:r>
            <a:r>
              <a:rPr lang="ru-RU" sz="2800" b="1" dirty="0" err="1" smtClean="0">
                <a:solidFill>
                  <a:schemeClr val="bg1"/>
                </a:solidFill>
                <a:ea typeface="Tahoma" panose="020B0604030504040204" pitchFamily="34" charset="0"/>
                <a:cs typeface="Tahoma" panose="020B0604030504040204" pitchFamily="34" charset="0"/>
              </a:rPr>
              <a:t>Харовского</a:t>
            </a:r>
            <a:r>
              <a:rPr lang="ru-RU" sz="2800" b="1" dirty="0" smtClean="0">
                <a:solidFill>
                  <a:schemeClr val="bg1"/>
                </a:solidFill>
                <a:ea typeface="Tahoma" panose="020B0604030504040204" pitchFamily="34" charset="0"/>
                <a:cs typeface="Tahoma" panose="020B0604030504040204" pitchFamily="34" charset="0"/>
              </a:rPr>
              <a:t> округа</a:t>
            </a:r>
          </a:p>
        </p:txBody>
      </p:sp>
      <p:sp>
        <p:nvSpPr>
          <p:cNvPr id="10" name="Прямоугольник 9"/>
          <p:cNvSpPr/>
          <p:nvPr/>
        </p:nvSpPr>
        <p:spPr>
          <a:xfrm>
            <a:off x="395809" y="1692077"/>
            <a:ext cx="10873208" cy="3323987"/>
          </a:xfrm>
          <a:prstGeom prst="rect">
            <a:avLst/>
          </a:prstGeom>
        </p:spPr>
        <p:txBody>
          <a:bodyPr wrap="square">
            <a:spAutoFit/>
          </a:bodyPr>
          <a:lstStyle/>
          <a:p>
            <a:pPr marL="890588" lvl="1"/>
            <a:r>
              <a:rPr lang="ru-RU" sz="3500" dirty="0" smtClean="0">
                <a:solidFill>
                  <a:prstClr val="black"/>
                </a:solidFill>
              </a:rPr>
              <a:t>2.1. Цель и задачи программы развития</a:t>
            </a:r>
          </a:p>
          <a:p>
            <a:pPr marL="898525" lvl="1"/>
            <a:r>
              <a:rPr lang="ru-RU" sz="3500" dirty="0" smtClean="0">
                <a:solidFill>
                  <a:prstClr val="black"/>
                </a:solidFill>
              </a:rPr>
              <a:t>2.2. Целевые показатели и результаты реализации программы. </a:t>
            </a:r>
            <a:endParaRPr lang="ru-RU" altLang="ru-RU" sz="3500" dirty="0" smtClean="0">
              <a:solidFill>
                <a:srgbClr val="000000"/>
              </a:solidFill>
            </a:endParaRPr>
          </a:p>
          <a:p>
            <a:pPr marL="898525" lvl="1"/>
            <a:r>
              <a:rPr lang="ru-RU" altLang="ru-RU" sz="3500" dirty="0" smtClean="0">
                <a:solidFill>
                  <a:srgbClr val="000000"/>
                </a:solidFill>
              </a:rPr>
              <a:t>2.3. Пространственные приоритеты развития территории (карта)</a:t>
            </a:r>
          </a:p>
          <a:p>
            <a:pPr marL="898525" lvl="1"/>
            <a:r>
              <a:rPr lang="ru-RU" sz="3500" dirty="0" smtClean="0">
                <a:solidFill>
                  <a:srgbClr val="000000"/>
                </a:solidFill>
              </a:rPr>
              <a:t>2.4. </a:t>
            </a:r>
            <a:r>
              <a:rPr lang="ru-RU" altLang="ru-RU" sz="3500" dirty="0" smtClean="0">
                <a:solidFill>
                  <a:srgbClr val="000000"/>
                </a:solidFill>
              </a:rPr>
              <a:t>Отраслевые приоритеты развития территории </a:t>
            </a:r>
            <a:endParaRPr lang="ru-RU" sz="3500" dirty="0"/>
          </a:p>
        </p:txBody>
      </p:sp>
    </p:spTree>
    <p:extLst>
      <p:ext uri="{BB962C8B-B14F-4D97-AF65-F5344CB8AC3E}">
        <p14:creationId xmlns:p14="http://schemas.microsoft.com/office/powerpoint/2010/main" val="360731572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11808</TotalTime>
  <Words>7918</Words>
  <Application>Microsoft Office PowerPoint</Application>
  <PresentationFormat>Произвольный</PresentationFormat>
  <Paragraphs>2312</Paragraphs>
  <Slides>46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46</vt:i4>
      </vt:variant>
    </vt:vector>
  </HeadingPairs>
  <TitlesOfParts>
    <vt:vector size="4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Пономарева</dc:creator>
  <cp:lastModifiedBy>13-2-9</cp:lastModifiedBy>
  <cp:revision>781</cp:revision>
  <cp:lastPrinted>2024-07-19T10:41:36Z</cp:lastPrinted>
  <dcterms:created xsi:type="dcterms:W3CDTF">2023-11-08T11:02:24Z</dcterms:created>
  <dcterms:modified xsi:type="dcterms:W3CDTF">2024-07-26T08:20:47Z</dcterms:modified>
</cp:coreProperties>
</file>